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2" r:id="rId3"/>
    <p:sldId id="305" r:id="rId4"/>
    <p:sldId id="273" r:id="rId5"/>
    <p:sldId id="276" r:id="rId6"/>
    <p:sldId id="278" r:id="rId7"/>
    <p:sldId id="279" r:id="rId8"/>
    <p:sldId id="288" r:id="rId9"/>
    <p:sldId id="289" r:id="rId10"/>
    <p:sldId id="290" r:id="rId11"/>
    <p:sldId id="291" r:id="rId12"/>
    <p:sldId id="292" r:id="rId13"/>
    <p:sldId id="293" r:id="rId14"/>
    <p:sldId id="294" r:id="rId15"/>
    <p:sldId id="306" r:id="rId16"/>
    <p:sldId id="308" r:id="rId17"/>
    <p:sldId id="309" r:id="rId18"/>
    <p:sldId id="295" r:id="rId19"/>
    <p:sldId id="307" r:id="rId20"/>
    <p:sldId id="310" r:id="rId21"/>
    <p:sldId id="312" r:id="rId22"/>
    <p:sldId id="311" r:id="rId23"/>
    <p:sldId id="282" r:id="rId24"/>
    <p:sldId id="283" r:id="rId25"/>
    <p:sldId id="313" r:id="rId26"/>
    <p:sldId id="284" r:id="rId27"/>
    <p:sldId id="286" r:id="rId28"/>
    <p:sldId id="296" r:id="rId29"/>
    <p:sldId id="314" r:id="rId30"/>
    <p:sldId id="315" r:id="rId31"/>
    <p:sldId id="271" r:id="rId3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Estilo com Tema 1 - Ênfase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202B0CA-FC54-4496-8BCA-5EF66A818D29}" styleName="Estilo Escuro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Estilo Escuro 2 - Ênfase 3/Ênfase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3B4B98B0-60AC-42C2-AFA5-B58CD77FA1E5}" styleName="Estilo Claro 1 - Ênfas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enhum Estilo, Grade de Tabe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61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1.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443B76-68AB-4CB1-AAB1-E5D4FF9083A0}" type="doc">
      <dgm:prSet loTypeId="urn:microsoft.com/office/officeart/2008/layout/PictureStrips" loCatId="list" qsTypeId="urn:microsoft.com/office/officeart/2005/8/quickstyle/simple1" qsCatId="simple" csTypeId="urn:microsoft.com/office/officeart/2005/8/colors/accent1_2" csCatId="accent1" phldr="1"/>
      <dgm:spPr/>
    </dgm:pt>
    <dgm:pt modelId="{414BFAD6-7B45-4338-AEB4-140BBCF8DAFB}">
      <dgm:prSet phldrT="[Texto]"/>
      <dgm:spPr/>
      <dgm:t>
        <a:bodyPr/>
        <a:lstStyle/>
        <a:p>
          <a:pPr algn="r"/>
          <a:r>
            <a:rPr lang="pt-BR" b="1" dirty="0"/>
            <a:t>Agenda Legislativa de Interesse das Empresas Públicas no Congresso Nacional</a:t>
          </a:r>
        </a:p>
        <a:p>
          <a:pPr algn="r"/>
          <a:r>
            <a:rPr lang="pt-BR" dirty="0"/>
            <a:t>Contexto político e desafios </a:t>
          </a:r>
        </a:p>
      </dgm:t>
    </dgm:pt>
    <dgm:pt modelId="{F85DEE24-D703-432C-B7D1-F48D8FD898B9}" type="parTrans" cxnId="{743F6EBC-C31A-487E-BE51-05BE3213B305}">
      <dgm:prSet/>
      <dgm:spPr/>
      <dgm:t>
        <a:bodyPr/>
        <a:lstStyle/>
        <a:p>
          <a:endParaRPr lang="pt-BR"/>
        </a:p>
      </dgm:t>
    </dgm:pt>
    <dgm:pt modelId="{0477E707-0D8A-455A-8C9A-78A219CC60A0}" type="sibTrans" cxnId="{743F6EBC-C31A-487E-BE51-05BE3213B305}">
      <dgm:prSet/>
      <dgm:spPr/>
      <dgm:t>
        <a:bodyPr/>
        <a:lstStyle/>
        <a:p>
          <a:endParaRPr lang="pt-BR"/>
        </a:p>
      </dgm:t>
    </dgm:pt>
    <dgm:pt modelId="{C56DB81C-0BE2-4CE7-8033-8AE87A77A378}" type="pres">
      <dgm:prSet presAssocID="{81443B76-68AB-4CB1-AAB1-E5D4FF9083A0}" presName="Name0" presStyleCnt="0">
        <dgm:presLayoutVars>
          <dgm:dir/>
          <dgm:resizeHandles val="exact"/>
        </dgm:presLayoutVars>
      </dgm:prSet>
      <dgm:spPr/>
    </dgm:pt>
    <dgm:pt modelId="{3D12062C-55CB-40A8-B92A-3ADDFB8F3539}" type="pres">
      <dgm:prSet presAssocID="{414BFAD6-7B45-4338-AEB4-140BBCF8DAFB}" presName="composite" presStyleCnt="0"/>
      <dgm:spPr/>
    </dgm:pt>
    <dgm:pt modelId="{75782C92-68FF-4EEB-8203-8E811D242627}" type="pres">
      <dgm:prSet presAssocID="{414BFAD6-7B45-4338-AEB4-140BBCF8DAFB}" presName="rect1" presStyleLbl="trAlignAcc1" presStyleIdx="0" presStyleCnt="1">
        <dgm:presLayoutVars>
          <dgm:bulletEnabled val="1"/>
        </dgm:presLayoutVars>
      </dgm:prSet>
      <dgm:spPr/>
      <dgm:t>
        <a:bodyPr/>
        <a:lstStyle/>
        <a:p>
          <a:endParaRPr lang="pt-BR"/>
        </a:p>
      </dgm:t>
    </dgm:pt>
    <dgm:pt modelId="{CA09C876-AD7D-47EC-A445-5EACB0F37F8E}" type="pres">
      <dgm:prSet presAssocID="{414BFAD6-7B45-4338-AEB4-140BBCF8DAFB}" presName="rect2" presStyleLbl="fgImgPlace1" presStyleIdx="0" presStyleCnt="1" custScaleX="131717" custScaleY="109478" custLinFactNeighborX="-1565" custLinFactNeighborY="-261"/>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63000" r="-63000"/>
          </a:stretch>
        </a:blipFill>
      </dgm:spPr>
      <dgm:extLst>
        <a:ext uri="{E40237B7-FDA0-4F09-8148-C483321AD2D9}">
          <dgm14:cNvPr xmlns:dgm14="http://schemas.microsoft.com/office/drawing/2010/diagram" id="0" name="" descr="Resultado de imagem para congresso nacional"/>
        </a:ext>
      </dgm:extLst>
    </dgm:pt>
  </dgm:ptLst>
  <dgm:cxnLst>
    <dgm:cxn modelId="{743F6EBC-C31A-487E-BE51-05BE3213B305}" srcId="{81443B76-68AB-4CB1-AAB1-E5D4FF9083A0}" destId="{414BFAD6-7B45-4338-AEB4-140BBCF8DAFB}" srcOrd="0" destOrd="0" parTransId="{F85DEE24-D703-432C-B7D1-F48D8FD898B9}" sibTransId="{0477E707-0D8A-455A-8C9A-78A219CC60A0}"/>
    <dgm:cxn modelId="{2E7D1031-60E4-4580-AD40-3EC0C718B27C}" type="presOf" srcId="{81443B76-68AB-4CB1-AAB1-E5D4FF9083A0}" destId="{C56DB81C-0BE2-4CE7-8033-8AE87A77A378}" srcOrd="0" destOrd="0" presId="urn:microsoft.com/office/officeart/2008/layout/PictureStrips"/>
    <dgm:cxn modelId="{CFFB574B-A409-4D40-9389-A56E993ADB14}" type="presOf" srcId="{414BFAD6-7B45-4338-AEB4-140BBCF8DAFB}" destId="{75782C92-68FF-4EEB-8203-8E811D242627}" srcOrd="0" destOrd="0" presId="urn:microsoft.com/office/officeart/2008/layout/PictureStrips"/>
    <dgm:cxn modelId="{4F5F73EE-949C-4953-A347-187B7E9E6641}" type="presParOf" srcId="{C56DB81C-0BE2-4CE7-8033-8AE87A77A378}" destId="{3D12062C-55CB-40A8-B92A-3ADDFB8F3539}" srcOrd="0" destOrd="0" presId="urn:microsoft.com/office/officeart/2008/layout/PictureStrips"/>
    <dgm:cxn modelId="{D6BD8232-AFA7-4CC3-879F-3CC59EA10CBE}" type="presParOf" srcId="{3D12062C-55CB-40A8-B92A-3ADDFB8F3539}" destId="{75782C92-68FF-4EEB-8203-8E811D242627}" srcOrd="0" destOrd="0" presId="urn:microsoft.com/office/officeart/2008/layout/PictureStrips"/>
    <dgm:cxn modelId="{34BA7554-0ED2-45C8-9366-33962DDD7803}" type="presParOf" srcId="{3D12062C-55CB-40A8-B92A-3ADDFB8F3539}" destId="{CA09C876-AD7D-47EC-A445-5EACB0F37F8E}"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14059E-33EC-49AF-97F7-5A85C6AFC07A}" type="doc">
      <dgm:prSet loTypeId="urn:microsoft.com/office/officeart/2009/3/layout/HorizontalOrganizationChart" loCatId="hierarchy" qsTypeId="urn:microsoft.com/office/officeart/2005/8/quickstyle/simple1" qsCatId="simple" csTypeId="urn:microsoft.com/office/officeart/2005/8/colors/accent0_3" csCatId="mainScheme" phldr="1"/>
      <dgm:spPr/>
      <dgm:t>
        <a:bodyPr/>
        <a:lstStyle/>
        <a:p>
          <a:endParaRPr lang="pt-BR"/>
        </a:p>
      </dgm:t>
    </dgm:pt>
    <dgm:pt modelId="{F778E080-AFD9-4E41-9144-75F8B434B25A}">
      <dgm:prSet phldrT="[Texto]"/>
      <dgm:spPr>
        <a:xfrm>
          <a:off x="6076950" y="1734055"/>
          <a:ext cx="1687233" cy="514606"/>
        </a:xfrm>
        <a:prstGeom prst="rect">
          <a:avLst/>
        </a:prstGeom>
        <a:solidFill>
          <a:srgbClr val="9C5252"/>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Plenário</a:t>
          </a:r>
        </a:p>
      </dgm:t>
    </dgm:pt>
    <dgm:pt modelId="{31D0A0CF-4A5B-4244-A793-E2C4582C3CEB}" type="parTrans" cxnId="{1BD40714-CAC3-4DD4-BAD3-5AD26DB14527}">
      <dgm:prSet/>
      <dgm:spPr>
        <a:xfrm>
          <a:off x="5739504" y="1945638"/>
          <a:ext cx="337446" cy="91440"/>
        </a:xfrm>
        <a:custGeom>
          <a:avLst/>
          <a:gdLst/>
          <a:ahLst/>
          <a:cxnLst/>
          <a:rect l="0" t="0" r="0" b="0"/>
          <a:pathLst>
            <a:path>
              <a:moveTo>
                <a:pt x="0" y="45720"/>
              </a:moveTo>
              <a:lnTo>
                <a:pt x="337446" y="45720"/>
              </a:lnTo>
            </a:path>
          </a:pathLst>
        </a:custGeom>
        <a:noFill/>
        <a:ln w="19050" cap="flat" cmpd="sng" algn="ctr">
          <a:solidFill>
            <a:srgbClr val="2F5897">
              <a:shade val="80000"/>
              <a:hueOff val="0"/>
              <a:satOff val="0"/>
              <a:lumOff val="0"/>
              <a:alphaOff val="0"/>
            </a:srgbClr>
          </a:solidFill>
          <a:prstDash val="solid"/>
        </a:ln>
        <a:effectLst/>
      </dgm:spPr>
      <dgm:t>
        <a:bodyPr/>
        <a:lstStyle/>
        <a:p>
          <a:endParaRPr lang="pt-BR"/>
        </a:p>
      </dgm:t>
    </dgm:pt>
    <dgm:pt modelId="{F3B1996B-ACB8-4EC7-8506-269DE66DD675}" type="sibTrans" cxnId="{1BD40714-CAC3-4DD4-BAD3-5AD26DB14527}">
      <dgm:prSet/>
      <dgm:spPr/>
      <dgm:t>
        <a:bodyPr/>
        <a:lstStyle/>
        <a:p>
          <a:endParaRPr lang="pt-BR"/>
        </a:p>
      </dgm:t>
    </dgm:pt>
    <dgm:pt modelId="{53CBB2C4-B1E3-4F47-BA1A-53CD9A3CEBA9}">
      <dgm:prSet phldrT="[Texto]"/>
      <dgm:spPr>
        <a:xfrm>
          <a:off x="6076950" y="2459565"/>
          <a:ext cx="1687233" cy="514606"/>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Plenário</a:t>
          </a:r>
        </a:p>
      </dgm:t>
    </dgm:pt>
    <dgm:pt modelId="{6F7EBE99-5E23-464C-90E5-168E9FD7F386}" type="parTrans" cxnId="{20A53F76-3CA5-4B48-94CD-BC23C4998B04}">
      <dgm:prSet/>
      <dgm:spPr>
        <a:xfrm>
          <a:off x="5739504" y="2671148"/>
          <a:ext cx="337446" cy="91440"/>
        </a:xfrm>
        <a:custGeom>
          <a:avLst/>
          <a:gdLst/>
          <a:ahLst/>
          <a:cxnLst/>
          <a:rect l="0" t="0" r="0" b="0"/>
          <a:pathLst>
            <a:path>
              <a:moveTo>
                <a:pt x="0" y="45720"/>
              </a:moveTo>
              <a:lnTo>
                <a:pt x="337446" y="45720"/>
              </a:lnTo>
            </a:path>
          </a:pathLst>
        </a:custGeom>
        <a:noFill/>
        <a:ln w="19050" cap="flat" cmpd="sng" algn="ctr">
          <a:solidFill>
            <a:srgbClr val="2F5897">
              <a:shade val="80000"/>
              <a:hueOff val="0"/>
              <a:satOff val="0"/>
              <a:lumOff val="0"/>
              <a:alphaOff val="0"/>
            </a:srgbClr>
          </a:solidFill>
          <a:prstDash val="solid"/>
        </a:ln>
        <a:effectLst/>
      </dgm:spPr>
      <dgm:t>
        <a:bodyPr/>
        <a:lstStyle/>
        <a:p>
          <a:endParaRPr lang="pt-BR"/>
        </a:p>
      </dgm:t>
    </dgm:pt>
    <dgm:pt modelId="{EE2C1BB6-617B-49D0-9C88-37F285F32E92}" type="sibTrans" cxnId="{20A53F76-3CA5-4B48-94CD-BC23C4998B04}">
      <dgm:prSet/>
      <dgm:spPr/>
      <dgm:t>
        <a:bodyPr/>
        <a:lstStyle/>
        <a:p>
          <a:endParaRPr lang="pt-BR"/>
        </a:p>
      </dgm:t>
    </dgm:pt>
    <dgm:pt modelId="{9DEFDAEC-C175-4B15-9F51-2B535575CF2C}">
      <dgm:prSet phldrT="[Texto]"/>
      <dgm:spPr>
        <a:xfrm>
          <a:off x="2027591" y="3185075"/>
          <a:ext cx="5767418" cy="514606"/>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Sanção presidencial</a:t>
          </a:r>
        </a:p>
      </dgm:t>
    </dgm:pt>
    <dgm:pt modelId="{EFEF9B9A-7056-465F-9491-BAB078CF0C15}" type="parTrans" cxnId="{13A7BB65-3EC4-40AC-A01F-F545126EA5CC}">
      <dgm:prSet/>
      <dgm:spPr>
        <a:xfrm>
          <a:off x="1690144" y="2716868"/>
          <a:ext cx="337446" cy="725510"/>
        </a:xfrm>
        <a:custGeom>
          <a:avLst/>
          <a:gdLst/>
          <a:ahLst/>
          <a:cxnLst/>
          <a:rect l="0" t="0" r="0" b="0"/>
          <a:pathLst>
            <a:path>
              <a:moveTo>
                <a:pt x="0" y="0"/>
              </a:moveTo>
              <a:lnTo>
                <a:pt x="168723" y="0"/>
              </a:lnTo>
              <a:lnTo>
                <a:pt x="168723" y="725510"/>
              </a:lnTo>
              <a:lnTo>
                <a:pt x="337446" y="725510"/>
              </a:lnTo>
            </a:path>
          </a:pathLst>
        </a:custGeom>
        <a:noFill/>
        <a:ln w="19050" cap="flat" cmpd="sng" algn="ctr">
          <a:solidFill>
            <a:srgbClr val="2F5897">
              <a:shade val="60000"/>
              <a:hueOff val="0"/>
              <a:satOff val="0"/>
              <a:lumOff val="0"/>
              <a:alphaOff val="0"/>
            </a:srgbClr>
          </a:solidFill>
          <a:prstDash val="solid"/>
        </a:ln>
        <a:effectLst/>
      </dgm:spPr>
      <dgm:t>
        <a:bodyPr/>
        <a:lstStyle/>
        <a:p>
          <a:endParaRPr lang="pt-BR"/>
        </a:p>
      </dgm:t>
    </dgm:pt>
    <dgm:pt modelId="{F201D046-29A6-49D9-BFD3-0525F3ABB8D3}" type="sibTrans" cxnId="{13A7BB65-3EC4-40AC-A01F-F545126EA5CC}">
      <dgm:prSet/>
      <dgm:spPr/>
      <dgm:t>
        <a:bodyPr/>
        <a:lstStyle/>
        <a:p>
          <a:endParaRPr lang="pt-BR"/>
        </a:p>
      </dgm:t>
    </dgm:pt>
    <dgm:pt modelId="{C69C1C13-B266-4B0C-9DCF-F8BF5196E8F1}">
      <dgm:prSet/>
      <dgm:spPr>
        <a:xfrm>
          <a:off x="2027591" y="1734055"/>
          <a:ext cx="1687233" cy="514606"/>
        </a:xfrm>
        <a:prstGeom prst="rect">
          <a:avLst/>
        </a:prstGeom>
        <a:solidFill>
          <a:srgbClr val="9C5252"/>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Câmara</a:t>
          </a:r>
        </a:p>
      </dgm:t>
    </dgm:pt>
    <dgm:pt modelId="{BA65FF8D-638A-4457-8F8C-08D9A263BB87}" type="parTrans" cxnId="{A9CC75E8-D163-437A-8F7B-20838AB09488}">
      <dgm:prSet/>
      <dgm:spPr>
        <a:xfrm>
          <a:off x="1690144" y="1991358"/>
          <a:ext cx="337446" cy="725510"/>
        </a:xfrm>
        <a:custGeom>
          <a:avLst/>
          <a:gdLst/>
          <a:ahLst/>
          <a:cxnLst/>
          <a:rect l="0" t="0" r="0" b="0"/>
          <a:pathLst>
            <a:path>
              <a:moveTo>
                <a:pt x="0" y="725510"/>
              </a:moveTo>
              <a:lnTo>
                <a:pt x="168723" y="725510"/>
              </a:lnTo>
              <a:lnTo>
                <a:pt x="168723" y="0"/>
              </a:lnTo>
              <a:lnTo>
                <a:pt x="337446" y="0"/>
              </a:lnTo>
            </a:path>
          </a:pathLst>
        </a:custGeom>
        <a:noFill/>
        <a:ln w="19050" cap="flat" cmpd="sng" algn="ctr">
          <a:solidFill>
            <a:srgbClr val="2F5897">
              <a:shade val="60000"/>
              <a:hueOff val="0"/>
              <a:satOff val="0"/>
              <a:lumOff val="0"/>
              <a:alphaOff val="0"/>
            </a:srgbClr>
          </a:solidFill>
          <a:prstDash val="solid"/>
        </a:ln>
        <a:effectLst/>
      </dgm:spPr>
      <dgm:t>
        <a:bodyPr/>
        <a:lstStyle/>
        <a:p>
          <a:endParaRPr lang="pt-BR"/>
        </a:p>
      </dgm:t>
    </dgm:pt>
    <dgm:pt modelId="{BBBCB1F7-32F8-4F05-B79E-EB9A29529820}" type="sibTrans" cxnId="{A9CC75E8-D163-437A-8F7B-20838AB09488}">
      <dgm:prSet/>
      <dgm:spPr/>
      <dgm:t>
        <a:bodyPr/>
        <a:lstStyle/>
        <a:p>
          <a:endParaRPr lang="pt-BR"/>
        </a:p>
      </dgm:t>
    </dgm:pt>
    <dgm:pt modelId="{274946D4-2E9D-4E8C-87B2-350B555451E1}">
      <dgm:prSet/>
      <dgm:spPr>
        <a:xfrm>
          <a:off x="4052270" y="1734055"/>
          <a:ext cx="1687233" cy="514606"/>
        </a:xfrm>
        <a:prstGeom prst="rect">
          <a:avLst/>
        </a:prstGeom>
        <a:solidFill>
          <a:srgbClr val="9C5252"/>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Comissão Especial</a:t>
          </a:r>
        </a:p>
      </dgm:t>
    </dgm:pt>
    <dgm:pt modelId="{F56BAD43-5DF3-48CB-BFD8-1B0B2B22B8A4}" type="parTrans" cxnId="{71C131BE-4FA2-4A60-9506-6F2FEA3EFD7A}">
      <dgm:prSet/>
      <dgm:spPr>
        <a:xfrm>
          <a:off x="3714824" y="1945638"/>
          <a:ext cx="337446" cy="91440"/>
        </a:xfrm>
        <a:custGeom>
          <a:avLst/>
          <a:gdLst/>
          <a:ahLst/>
          <a:cxnLst/>
          <a:rect l="0" t="0" r="0" b="0"/>
          <a:pathLst>
            <a:path>
              <a:moveTo>
                <a:pt x="0" y="45720"/>
              </a:moveTo>
              <a:lnTo>
                <a:pt x="337446" y="45720"/>
              </a:lnTo>
            </a:path>
          </a:pathLst>
        </a:custGeom>
        <a:noFill/>
        <a:ln w="19050" cap="flat" cmpd="sng" algn="ctr">
          <a:solidFill>
            <a:srgbClr val="2F5897">
              <a:shade val="80000"/>
              <a:hueOff val="0"/>
              <a:satOff val="0"/>
              <a:lumOff val="0"/>
              <a:alphaOff val="0"/>
            </a:srgbClr>
          </a:solidFill>
          <a:prstDash val="solid"/>
        </a:ln>
        <a:effectLst/>
      </dgm:spPr>
      <dgm:t>
        <a:bodyPr/>
        <a:lstStyle/>
        <a:p>
          <a:endParaRPr lang="pt-BR"/>
        </a:p>
      </dgm:t>
    </dgm:pt>
    <dgm:pt modelId="{56F90376-3F28-427E-BECA-067B7ABD68F0}" type="sibTrans" cxnId="{71C131BE-4FA2-4A60-9506-6F2FEA3EFD7A}">
      <dgm:prSet/>
      <dgm:spPr/>
      <dgm:t>
        <a:bodyPr/>
        <a:lstStyle/>
        <a:p>
          <a:endParaRPr lang="pt-BR"/>
        </a:p>
      </dgm:t>
    </dgm:pt>
    <dgm:pt modelId="{03A1FB78-93DC-43E8-B6D8-9227DF5FB744}">
      <dgm:prSet/>
      <dgm:spPr>
        <a:xfrm>
          <a:off x="2027591" y="2459565"/>
          <a:ext cx="1687233" cy="514606"/>
        </a:xfrm>
        <a:prstGeom prst="rect">
          <a:avLst/>
        </a:prstGeom>
        <a:solidFill>
          <a:srgbClr val="9C5252"/>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Senado</a:t>
          </a:r>
        </a:p>
      </dgm:t>
    </dgm:pt>
    <dgm:pt modelId="{A9865AD7-D680-4375-8151-2A2E3B8B49C4}" type="parTrans" cxnId="{1BA35078-030D-4C8E-87A6-EAC3C0F4D700}">
      <dgm:prSet/>
      <dgm:spPr>
        <a:xfrm>
          <a:off x="1690144" y="2671148"/>
          <a:ext cx="337446" cy="91440"/>
        </a:xfrm>
        <a:custGeom>
          <a:avLst/>
          <a:gdLst/>
          <a:ahLst/>
          <a:cxnLst/>
          <a:rect l="0" t="0" r="0" b="0"/>
          <a:pathLst>
            <a:path>
              <a:moveTo>
                <a:pt x="0" y="45720"/>
              </a:moveTo>
              <a:lnTo>
                <a:pt x="337446" y="45720"/>
              </a:lnTo>
            </a:path>
          </a:pathLst>
        </a:custGeom>
        <a:noFill/>
        <a:ln w="19050" cap="flat" cmpd="sng" algn="ctr">
          <a:solidFill>
            <a:srgbClr val="2F5897">
              <a:shade val="60000"/>
              <a:hueOff val="0"/>
              <a:satOff val="0"/>
              <a:lumOff val="0"/>
              <a:alphaOff val="0"/>
            </a:srgbClr>
          </a:solidFill>
          <a:prstDash val="solid"/>
        </a:ln>
        <a:effectLst/>
      </dgm:spPr>
      <dgm:t>
        <a:bodyPr/>
        <a:lstStyle/>
        <a:p>
          <a:endParaRPr lang="pt-BR"/>
        </a:p>
      </dgm:t>
    </dgm:pt>
    <dgm:pt modelId="{778F6932-2F08-40A5-901D-36DBB43B97F0}" type="sibTrans" cxnId="{1BA35078-030D-4C8E-87A6-EAC3C0F4D700}">
      <dgm:prSet/>
      <dgm:spPr/>
      <dgm:t>
        <a:bodyPr/>
        <a:lstStyle/>
        <a:p>
          <a:endParaRPr lang="pt-BR"/>
        </a:p>
      </dgm:t>
    </dgm:pt>
    <dgm:pt modelId="{1C086B88-C9DB-46FD-A187-C9F45681E735}">
      <dgm:prSet/>
      <dgm:spPr>
        <a:xfrm>
          <a:off x="4052270" y="2459565"/>
          <a:ext cx="1687233" cy="514606"/>
        </a:xfrm>
        <a:prstGeom prst="rect">
          <a:avLst/>
        </a:prstGeom>
        <a:solidFill>
          <a:srgbClr val="9C5252"/>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CAE/CAS/CCJ</a:t>
          </a:r>
        </a:p>
      </dgm:t>
    </dgm:pt>
    <dgm:pt modelId="{634D8EF8-B9F9-4564-9E28-7F7D31BC4CA9}" type="parTrans" cxnId="{F68E902C-A676-41D3-9EC7-267350961FC1}">
      <dgm:prSet/>
      <dgm:spPr>
        <a:xfrm>
          <a:off x="3714824" y="2671148"/>
          <a:ext cx="337446" cy="91440"/>
        </a:xfrm>
        <a:custGeom>
          <a:avLst/>
          <a:gdLst/>
          <a:ahLst/>
          <a:cxnLst/>
          <a:rect l="0" t="0" r="0" b="0"/>
          <a:pathLst>
            <a:path>
              <a:moveTo>
                <a:pt x="0" y="45720"/>
              </a:moveTo>
              <a:lnTo>
                <a:pt x="337446" y="45720"/>
              </a:lnTo>
            </a:path>
          </a:pathLst>
        </a:custGeom>
        <a:noFill/>
        <a:ln w="19050" cap="flat" cmpd="sng" algn="ctr">
          <a:solidFill>
            <a:srgbClr val="2F5897">
              <a:shade val="80000"/>
              <a:hueOff val="0"/>
              <a:satOff val="0"/>
              <a:lumOff val="0"/>
              <a:alphaOff val="0"/>
            </a:srgbClr>
          </a:solidFill>
          <a:prstDash val="solid"/>
        </a:ln>
        <a:effectLst/>
      </dgm:spPr>
      <dgm:t>
        <a:bodyPr/>
        <a:lstStyle/>
        <a:p>
          <a:endParaRPr lang="pt-BR"/>
        </a:p>
      </dgm:t>
    </dgm:pt>
    <dgm:pt modelId="{6501C586-3178-42AA-A54B-FA2E26048445}" type="sibTrans" cxnId="{F68E902C-A676-41D3-9EC7-267350961FC1}">
      <dgm:prSet/>
      <dgm:spPr/>
      <dgm:t>
        <a:bodyPr/>
        <a:lstStyle/>
        <a:p>
          <a:endParaRPr lang="pt-BR"/>
        </a:p>
      </dgm:t>
    </dgm:pt>
    <dgm:pt modelId="{B9B3FDC8-1FDD-4902-A526-E9C369568467}">
      <dgm:prSet phldrT="[Texto]"/>
      <dgm:spPr>
        <a:xfrm>
          <a:off x="2911" y="2459565"/>
          <a:ext cx="1687233" cy="514606"/>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Etapas</a:t>
          </a:r>
        </a:p>
      </dgm:t>
    </dgm:pt>
    <dgm:pt modelId="{2CEB65C6-DC40-4A37-924B-BA001A82832E}" type="sibTrans" cxnId="{2A003254-D100-428D-9B60-2485CFE4EE57}">
      <dgm:prSet/>
      <dgm:spPr/>
      <dgm:t>
        <a:bodyPr/>
        <a:lstStyle/>
        <a:p>
          <a:endParaRPr lang="pt-BR"/>
        </a:p>
      </dgm:t>
    </dgm:pt>
    <dgm:pt modelId="{0E569AD9-55A7-4758-AA7A-DBE7E834C671}" type="parTrans" cxnId="{2A003254-D100-428D-9B60-2485CFE4EE57}">
      <dgm:prSet/>
      <dgm:spPr/>
      <dgm:t>
        <a:bodyPr/>
        <a:lstStyle/>
        <a:p>
          <a:endParaRPr lang="pt-BR"/>
        </a:p>
      </dgm:t>
    </dgm:pt>
    <dgm:pt modelId="{F45678C3-B75F-45F6-BE99-0C1EA3A6C652}" type="pres">
      <dgm:prSet presAssocID="{3F14059E-33EC-49AF-97F7-5A85C6AFC07A}" presName="hierChild1" presStyleCnt="0">
        <dgm:presLayoutVars>
          <dgm:orgChart val="1"/>
          <dgm:chPref val="1"/>
          <dgm:dir/>
          <dgm:animOne val="branch"/>
          <dgm:animLvl val="lvl"/>
          <dgm:resizeHandles/>
        </dgm:presLayoutVars>
      </dgm:prSet>
      <dgm:spPr/>
      <dgm:t>
        <a:bodyPr/>
        <a:lstStyle/>
        <a:p>
          <a:endParaRPr lang="pt-BR"/>
        </a:p>
      </dgm:t>
    </dgm:pt>
    <dgm:pt modelId="{0E6135C8-30C9-4067-A46B-AC2F072CCEA4}" type="pres">
      <dgm:prSet presAssocID="{B9B3FDC8-1FDD-4902-A526-E9C369568467}" presName="hierRoot1" presStyleCnt="0">
        <dgm:presLayoutVars>
          <dgm:hierBranch val="init"/>
        </dgm:presLayoutVars>
      </dgm:prSet>
      <dgm:spPr/>
    </dgm:pt>
    <dgm:pt modelId="{D36489CC-A360-42FC-AC6C-D50611F026EE}" type="pres">
      <dgm:prSet presAssocID="{B9B3FDC8-1FDD-4902-A526-E9C369568467}" presName="rootComposite1" presStyleCnt="0"/>
      <dgm:spPr/>
    </dgm:pt>
    <dgm:pt modelId="{A77A4F50-2551-4DA9-8536-93A7372501B5}" type="pres">
      <dgm:prSet presAssocID="{B9B3FDC8-1FDD-4902-A526-E9C369568467}" presName="rootText1" presStyleLbl="node0" presStyleIdx="0" presStyleCnt="1">
        <dgm:presLayoutVars>
          <dgm:chPref val="3"/>
        </dgm:presLayoutVars>
      </dgm:prSet>
      <dgm:spPr/>
      <dgm:t>
        <a:bodyPr/>
        <a:lstStyle/>
        <a:p>
          <a:endParaRPr lang="pt-BR"/>
        </a:p>
      </dgm:t>
    </dgm:pt>
    <dgm:pt modelId="{1FFC4654-4F5C-4E10-AA03-985FEA1C5091}" type="pres">
      <dgm:prSet presAssocID="{B9B3FDC8-1FDD-4902-A526-E9C369568467}" presName="rootConnector1" presStyleLbl="node1" presStyleIdx="0" presStyleCnt="0"/>
      <dgm:spPr/>
      <dgm:t>
        <a:bodyPr/>
        <a:lstStyle/>
        <a:p>
          <a:endParaRPr lang="pt-BR"/>
        </a:p>
      </dgm:t>
    </dgm:pt>
    <dgm:pt modelId="{4FCD578D-D80A-46AC-9EF6-DF43F0092D33}" type="pres">
      <dgm:prSet presAssocID="{B9B3FDC8-1FDD-4902-A526-E9C369568467}" presName="hierChild2" presStyleCnt="0"/>
      <dgm:spPr/>
    </dgm:pt>
    <dgm:pt modelId="{1A85BD11-4B63-4C40-9809-DDCE8731F5F4}" type="pres">
      <dgm:prSet presAssocID="{BA65FF8D-638A-4457-8F8C-08D9A263BB87}" presName="Name64" presStyleLbl="parChTrans1D2" presStyleIdx="0" presStyleCnt="3"/>
      <dgm:spPr/>
      <dgm:t>
        <a:bodyPr/>
        <a:lstStyle/>
        <a:p>
          <a:endParaRPr lang="pt-BR"/>
        </a:p>
      </dgm:t>
    </dgm:pt>
    <dgm:pt modelId="{D91879E3-EEC0-41E1-9C0B-3443F44351C4}" type="pres">
      <dgm:prSet presAssocID="{C69C1C13-B266-4B0C-9DCF-F8BF5196E8F1}" presName="hierRoot2" presStyleCnt="0">
        <dgm:presLayoutVars>
          <dgm:hierBranch val="init"/>
        </dgm:presLayoutVars>
      </dgm:prSet>
      <dgm:spPr/>
    </dgm:pt>
    <dgm:pt modelId="{40A66141-8176-44B0-B319-A4A3B614808C}" type="pres">
      <dgm:prSet presAssocID="{C69C1C13-B266-4B0C-9DCF-F8BF5196E8F1}" presName="rootComposite" presStyleCnt="0"/>
      <dgm:spPr/>
    </dgm:pt>
    <dgm:pt modelId="{0D763D89-8D2B-4C44-8FA4-0064BBF6F0DA}" type="pres">
      <dgm:prSet presAssocID="{C69C1C13-B266-4B0C-9DCF-F8BF5196E8F1}" presName="rootText" presStyleLbl="node2" presStyleIdx="0" presStyleCnt="3">
        <dgm:presLayoutVars>
          <dgm:chPref val="3"/>
        </dgm:presLayoutVars>
      </dgm:prSet>
      <dgm:spPr/>
      <dgm:t>
        <a:bodyPr/>
        <a:lstStyle/>
        <a:p>
          <a:endParaRPr lang="pt-BR"/>
        </a:p>
      </dgm:t>
    </dgm:pt>
    <dgm:pt modelId="{150AF672-F3BB-40E4-9036-18380F6460D8}" type="pres">
      <dgm:prSet presAssocID="{C69C1C13-B266-4B0C-9DCF-F8BF5196E8F1}" presName="rootConnector" presStyleLbl="node2" presStyleIdx="0" presStyleCnt="3"/>
      <dgm:spPr/>
      <dgm:t>
        <a:bodyPr/>
        <a:lstStyle/>
        <a:p>
          <a:endParaRPr lang="pt-BR"/>
        </a:p>
      </dgm:t>
    </dgm:pt>
    <dgm:pt modelId="{A692D0C4-7E19-41F8-8022-9EA8CA7681DF}" type="pres">
      <dgm:prSet presAssocID="{C69C1C13-B266-4B0C-9DCF-F8BF5196E8F1}" presName="hierChild4" presStyleCnt="0"/>
      <dgm:spPr/>
    </dgm:pt>
    <dgm:pt modelId="{8EB81042-1809-47D3-9AFB-87C5BCA3F570}" type="pres">
      <dgm:prSet presAssocID="{F56BAD43-5DF3-48CB-BFD8-1B0B2B22B8A4}" presName="Name64" presStyleLbl="parChTrans1D3" presStyleIdx="0" presStyleCnt="2"/>
      <dgm:spPr/>
      <dgm:t>
        <a:bodyPr/>
        <a:lstStyle/>
        <a:p>
          <a:endParaRPr lang="pt-BR"/>
        </a:p>
      </dgm:t>
    </dgm:pt>
    <dgm:pt modelId="{48DC7F89-CB5F-435A-83BD-C17320489ED0}" type="pres">
      <dgm:prSet presAssocID="{274946D4-2E9D-4E8C-87B2-350B555451E1}" presName="hierRoot2" presStyleCnt="0">
        <dgm:presLayoutVars>
          <dgm:hierBranch val="init"/>
        </dgm:presLayoutVars>
      </dgm:prSet>
      <dgm:spPr/>
    </dgm:pt>
    <dgm:pt modelId="{094776BB-8043-4BC8-A10E-ECA8D59E9754}" type="pres">
      <dgm:prSet presAssocID="{274946D4-2E9D-4E8C-87B2-350B555451E1}" presName="rootComposite" presStyleCnt="0"/>
      <dgm:spPr/>
    </dgm:pt>
    <dgm:pt modelId="{E8C93E97-76A0-4A3D-A1DD-870915AE9D06}" type="pres">
      <dgm:prSet presAssocID="{274946D4-2E9D-4E8C-87B2-350B555451E1}" presName="rootText" presStyleLbl="node3" presStyleIdx="0" presStyleCnt="2">
        <dgm:presLayoutVars>
          <dgm:chPref val="3"/>
        </dgm:presLayoutVars>
      </dgm:prSet>
      <dgm:spPr/>
      <dgm:t>
        <a:bodyPr/>
        <a:lstStyle/>
        <a:p>
          <a:endParaRPr lang="pt-BR"/>
        </a:p>
      </dgm:t>
    </dgm:pt>
    <dgm:pt modelId="{D24080F9-59FD-478A-8E38-1CB2FACBA6FB}" type="pres">
      <dgm:prSet presAssocID="{274946D4-2E9D-4E8C-87B2-350B555451E1}" presName="rootConnector" presStyleLbl="node3" presStyleIdx="0" presStyleCnt="2"/>
      <dgm:spPr/>
      <dgm:t>
        <a:bodyPr/>
        <a:lstStyle/>
        <a:p>
          <a:endParaRPr lang="pt-BR"/>
        </a:p>
      </dgm:t>
    </dgm:pt>
    <dgm:pt modelId="{DD1C3D0E-7BCD-4416-A9FC-77FF54010733}" type="pres">
      <dgm:prSet presAssocID="{274946D4-2E9D-4E8C-87B2-350B555451E1}" presName="hierChild4" presStyleCnt="0"/>
      <dgm:spPr/>
    </dgm:pt>
    <dgm:pt modelId="{9B33E3E7-5F5A-40BB-9382-65DC2414927E}" type="pres">
      <dgm:prSet presAssocID="{31D0A0CF-4A5B-4244-A793-E2C4582C3CEB}" presName="Name64" presStyleLbl="parChTrans1D4" presStyleIdx="0" presStyleCnt="2"/>
      <dgm:spPr/>
      <dgm:t>
        <a:bodyPr/>
        <a:lstStyle/>
        <a:p>
          <a:endParaRPr lang="pt-BR"/>
        </a:p>
      </dgm:t>
    </dgm:pt>
    <dgm:pt modelId="{D9356312-830D-4196-860A-0C55523F29D7}" type="pres">
      <dgm:prSet presAssocID="{F778E080-AFD9-4E41-9144-75F8B434B25A}" presName="hierRoot2" presStyleCnt="0">
        <dgm:presLayoutVars>
          <dgm:hierBranch val="init"/>
        </dgm:presLayoutVars>
      </dgm:prSet>
      <dgm:spPr/>
    </dgm:pt>
    <dgm:pt modelId="{49D468A3-B88D-4136-A609-A4C7014D9C93}" type="pres">
      <dgm:prSet presAssocID="{F778E080-AFD9-4E41-9144-75F8B434B25A}" presName="rootComposite" presStyleCnt="0"/>
      <dgm:spPr/>
    </dgm:pt>
    <dgm:pt modelId="{6079C488-C0F5-40C6-8E19-ECE8FDE0C7F7}" type="pres">
      <dgm:prSet presAssocID="{F778E080-AFD9-4E41-9144-75F8B434B25A}" presName="rootText" presStyleLbl="node4" presStyleIdx="0" presStyleCnt="2">
        <dgm:presLayoutVars>
          <dgm:chPref val="3"/>
        </dgm:presLayoutVars>
      </dgm:prSet>
      <dgm:spPr/>
      <dgm:t>
        <a:bodyPr/>
        <a:lstStyle/>
        <a:p>
          <a:endParaRPr lang="pt-BR"/>
        </a:p>
      </dgm:t>
    </dgm:pt>
    <dgm:pt modelId="{3AE0387B-F27D-45C7-ACD8-E8BB1A94610C}" type="pres">
      <dgm:prSet presAssocID="{F778E080-AFD9-4E41-9144-75F8B434B25A}" presName="rootConnector" presStyleLbl="node4" presStyleIdx="0" presStyleCnt="2"/>
      <dgm:spPr/>
      <dgm:t>
        <a:bodyPr/>
        <a:lstStyle/>
        <a:p>
          <a:endParaRPr lang="pt-BR"/>
        </a:p>
      </dgm:t>
    </dgm:pt>
    <dgm:pt modelId="{2AB47E6F-7DF0-4531-87E6-80C97C62C5DF}" type="pres">
      <dgm:prSet presAssocID="{F778E080-AFD9-4E41-9144-75F8B434B25A}" presName="hierChild4" presStyleCnt="0"/>
      <dgm:spPr/>
    </dgm:pt>
    <dgm:pt modelId="{0CCE3F8E-B145-439D-8DA8-3112F144C101}" type="pres">
      <dgm:prSet presAssocID="{F778E080-AFD9-4E41-9144-75F8B434B25A}" presName="hierChild5" presStyleCnt="0"/>
      <dgm:spPr/>
    </dgm:pt>
    <dgm:pt modelId="{7DB8EA52-BEF1-4D4F-B3B1-E7EBF283498A}" type="pres">
      <dgm:prSet presAssocID="{274946D4-2E9D-4E8C-87B2-350B555451E1}" presName="hierChild5" presStyleCnt="0"/>
      <dgm:spPr/>
    </dgm:pt>
    <dgm:pt modelId="{E07984BC-5C3C-4C05-A466-D071DFBFC434}" type="pres">
      <dgm:prSet presAssocID="{C69C1C13-B266-4B0C-9DCF-F8BF5196E8F1}" presName="hierChild5" presStyleCnt="0"/>
      <dgm:spPr/>
    </dgm:pt>
    <dgm:pt modelId="{40850863-7AF6-4A4A-A347-0F3BB3709CC2}" type="pres">
      <dgm:prSet presAssocID="{A9865AD7-D680-4375-8151-2A2E3B8B49C4}" presName="Name64" presStyleLbl="parChTrans1D2" presStyleIdx="1" presStyleCnt="3"/>
      <dgm:spPr/>
      <dgm:t>
        <a:bodyPr/>
        <a:lstStyle/>
        <a:p>
          <a:endParaRPr lang="pt-BR"/>
        </a:p>
      </dgm:t>
    </dgm:pt>
    <dgm:pt modelId="{6900415C-8D62-4491-90DE-E19ABEF824F5}" type="pres">
      <dgm:prSet presAssocID="{03A1FB78-93DC-43E8-B6D8-9227DF5FB744}" presName="hierRoot2" presStyleCnt="0">
        <dgm:presLayoutVars>
          <dgm:hierBranch val="init"/>
        </dgm:presLayoutVars>
      </dgm:prSet>
      <dgm:spPr/>
    </dgm:pt>
    <dgm:pt modelId="{FE1E19A1-B6C4-4AB0-98C8-DE65FE1776F3}" type="pres">
      <dgm:prSet presAssocID="{03A1FB78-93DC-43E8-B6D8-9227DF5FB744}" presName="rootComposite" presStyleCnt="0"/>
      <dgm:spPr/>
    </dgm:pt>
    <dgm:pt modelId="{94C24167-D7E8-42F4-A084-E5B8810AD5AE}" type="pres">
      <dgm:prSet presAssocID="{03A1FB78-93DC-43E8-B6D8-9227DF5FB744}" presName="rootText" presStyleLbl="node2" presStyleIdx="1" presStyleCnt="3">
        <dgm:presLayoutVars>
          <dgm:chPref val="3"/>
        </dgm:presLayoutVars>
      </dgm:prSet>
      <dgm:spPr/>
      <dgm:t>
        <a:bodyPr/>
        <a:lstStyle/>
        <a:p>
          <a:endParaRPr lang="pt-BR"/>
        </a:p>
      </dgm:t>
    </dgm:pt>
    <dgm:pt modelId="{8B0C6C32-BD21-48E9-B681-9D99CBBB2F13}" type="pres">
      <dgm:prSet presAssocID="{03A1FB78-93DC-43E8-B6D8-9227DF5FB744}" presName="rootConnector" presStyleLbl="node2" presStyleIdx="1" presStyleCnt="3"/>
      <dgm:spPr/>
      <dgm:t>
        <a:bodyPr/>
        <a:lstStyle/>
        <a:p>
          <a:endParaRPr lang="pt-BR"/>
        </a:p>
      </dgm:t>
    </dgm:pt>
    <dgm:pt modelId="{D627A37F-3EEF-4120-B895-84C0BFB80267}" type="pres">
      <dgm:prSet presAssocID="{03A1FB78-93DC-43E8-B6D8-9227DF5FB744}" presName="hierChild4" presStyleCnt="0"/>
      <dgm:spPr/>
    </dgm:pt>
    <dgm:pt modelId="{5E354ACB-89C2-46C2-BEAE-326FB20E5138}" type="pres">
      <dgm:prSet presAssocID="{634D8EF8-B9F9-4564-9E28-7F7D31BC4CA9}" presName="Name64" presStyleLbl="parChTrans1D3" presStyleIdx="1" presStyleCnt="2"/>
      <dgm:spPr/>
      <dgm:t>
        <a:bodyPr/>
        <a:lstStyle/>
        <a:p>
          <a:endParaRPr lang="pt-BR"/>
        </a:p>
      </dgm:t>
    </dgm:pt>
    <dgm:pt modelId="{D545E5A0-4014-4A7C-B571-18BEF192C440}" type="pres">
      <dgm:prSet presAssocID="{1C086B88-C9DB-46FD-A187-C9F45681E735}" presName="hierRoot2" presStyleCnt="0">
        <dgm:presLayoutVars>
          <dgm:hierBranch val="init"/>
        </dgm:presLayoutVars>
      </dgm:prSet>
      <dgm:spPr/>
    </dgm:pt>
    <dgm:pt modelId="{DB6D40A8-6A50-4C00-BD3D-5997D8B19564}" type="pres">
      <dgm:prSet presAssocID="{1C086B88-C9DB-46FD-A187-C9F45681E735}" presName="rootComposite" presStyleCnt="0"/>
      <dgm:spPr/>
    </dgm:pt>
    <dgm:pt modelId="{A1FB7AFE-AAD3-4AA9-A507-3F0B6EE87F2D}" type="pres">
      <dgm:prSet presAssocID="{1C086B88-C9DB-46FD-A187-C9F45681E735}" presName="rootText" presStyleLbl="node3" presStyleIdx="1" presStyleCnt="2">
        <dgm:presLayoutVars>
          <dgm:chPref val="3"/>
        </dgm:presLayoutVars>
      </dgm:prSet>
      <dgm:spPr/>
      <dgm:t>
        <a:bodyPr/>
        <a:lstStyle/>
        <a:p>
          <a:endParaRPr lang="pt-BR"/>
        </a:p>
      </dgm:t>
    </dgm:pt>
    <dgm:pt modelId="{B8AC81FD-3F6D-4D34-A8E1-1B53F119E151}" type="pres">
      <dgm:prSet presAssocID="{1C086B88-C9DB-46FD-A187-C9F45681E735}" presName="rootConnector" presStyleLbl="node3" presStyleIdx="1" presStyleCnt="2"/>
      <dgm:spPr/>
      <dgm:t>
        <a:bodyPr/>
        <a:lstStyle/>
        <a:p>
          <a:endParaRPr lang="pt-BR"/>
        </a:p>
      </dgm:t>
    </dgm:pt>
    <dgm:pt modelId="{7C15C796-337A-4F0E-9B5E-1720867E6503}" type="pres">
      <dgm:prSet presAssocID="{1C086B88-C9DB-46FD-A187-C9F45681E735}" presName="hierChild4" presStyleCnt="0"/>
      <dgm:spPr/>
    </dgm:pt>
    <dgm:pt modelId="{91A789D1-EA6E-4BCB-A4B0-A7EE7D258A0E}" type="pres">
      <dgm:prSet presAssocID="{6F7EBE99-5E23-464C-90E5-168E9FD7F386}" presName="Name64" presStyleLbl="parChTrans1D4" presStyleIdx="1" presStyleCnt="2"/>
      <dgm:spPr/>
      <dgm:t>
        <a:bodyPr/>
        <a:lstStyle/>
        <a:p>
          <a:endParaRPr lang="pt-BR"/>
        </a:p>
      </dgm:t>
    </dgm:pt>
    <dgm:pt modelId="{A3F7E377-E284-4EBA-AE5D-1938AF442CCA}" type="pres">
      <dgm:prSet presAssocID="{53CBB2C4-B1E3-4F47-BA1A-53CD9A3CEBA9}" presName="hierRoot2" presStyleCnt="0">
        <dgm:presLayoutVars>
          <dgm:hierBranch val="init"/>
        </dgm:presLayoutVars>
      </dgm:prSet>
      <dgm:spPr/>
    </dgm:pt>
    <dgm:pt modelId="{3B4F0687-3304-4FEB-AE6C-F6ADDB2295D3}" type="pres">
      <dgm:prSet presAssocID="{53CBB2C4-B1E3-4F47-BA1A-53CD9A3CEBA9}" presName="rootComposite" presStyleCnt="0"/>
      <dgm:spPr/>
    </dgm:pt>
    <dgm:pt modelId="{E53C12CD-4BFC-4292-9A27-9287A6CA259C}" type="pres">
      <dgm:prSet presAssocID="{53CBB2C4-B1E3-4F47-BA1A-53CD9A3CEBA9}" presName="rootText" presStyleLbl="node4" presStyleIdx="1" presStyleCnt="2">
        <dgm:presLayoutVars>
          <dgm:chPref val="3"/>
        </dgm:presLayoutVars>
      </dgm:prSet>
      <dgm:spPr/>
      <dgm:t>
        <a:bodyPr/>
        <a:lstStyle/>
        <a:p>
          <a:endParaRPr lang="pt-BR"/>
        </a:p>
      </dgm:t>
    </dgm:pt>
    <dgm:pt modelId="{C38020C1-6B76-4248-AB92-D6D331F9B171}" type="pres">
      <dgm:prSet presAssocID="{53CBB2C4-B1E3-4F47-BA1A-53CD9A3CEBA9}" presName="rootConnector" presStyleLbl="node4" presStyleIdx="1" presStyleCnt="2"/>
      <dgm:spPr/>
      <dgm:t>
        <a:bodyPr/>
        <a:lstStyle/>
        <a:p>
          <a:endParaRPr lang="pt-BR"/>
        </a:p>
      </dgm:t>
    </dgm:pt>
    <dgm:pt modelId="{E311AED9-72DB-480A-9656-CB9034A47B36}" type="pres">
      <dgm:prSet presAssocID="{53CBB2C4-B1E3-4F47-BA1A-53CD9A3CEBA9}" presName="hierChild4" presStyleCnt="0"/>
      <dgm:spPr/>
    </dgm:pt>
    <dgm:pt modelId="{DC088F59-CE2D-4DEC-A48F-2CA9B70EEA93}" type="pres">
      <dgm:prSet presAssocID="{53CBB2C4-B1E3-4F47-BA1A-53CD9A3CEBA9}" presName="hierChild5" presStyleCnt="0"/>
      <dgm:spPr/>
    </dgm:pt>
    <dgm:pt modelId="{E567A5EC-23C5-472A-A798-71297B0294EA}" type="pres">
      <dgm:prSet presAssocID="{1C086B88-C9DB-46FD-A187-C9F45681E735}" presName="hierChild5" presStyleCnt="0"/>
      <dgm:spPr/>
    </dgm:pt>
    <dgm:pt modelId="{A593D69E-C860-4CD2-8FE4-CA4EAF041ED3}" type="pres">
      <dgm:prSet presAssocID="{03A1FB78-93DC-43E8-B6D8-9227DF5FB744}" presName="hierChild5" presStyleCnt="0"/>
      <dgm:spPr/>
    </dgm:pt>
    <dgm:pt modelId="{8B785074-3282-4393-AC23-1341AA1489D0}" type="pres">
      <dgm:prSet presAssocID="{EFEF9B9A-7056-465F-9491-BAB078CF0C15}" presName="Name64" presStyleLbl="parChTrans1D2" presStyleIdx="2" presStyleCnt="3"/>
      <dgm:spPr/>
      <dgm:t>
        <a:bodyPr/>
        <a:lstStyle/>
        <a:p>
          <a:endParaRPr lang="pt-BR"/>
        </a:p>
      </dgm:t>
    </dgm:pt>
    <dgm:pt modelId="{A1DCF42F-D6F6-4261-B594-73DAABAB737A}" type="pres">
      <dgm:prSet presAssocID="{9DEFDAEC-C175-4B15-9F51-2B535575CF2C}" presName="hierRoot2" presStyleCnt="0">
        <dgm:presLayoutVars>
          <dgm:hierBranch val="init"/>
        </dgm:presLayoutVars>
      </dgm:prSet>
      <dgm:spPr/>
    </dgm:pt>
    <dgm:pt modelId="{1D285894-6820-4E82-BC7D-A25203D9931D}" type="pres">
      <dgm:prSet presAssocID="{9DEFDAEC-C175-4B15-9F51-2B535575CF2C}" presName="rootComposite" presStyleCnt="0"/>
      <dgm:spPr/>
    </dgm:pt>
    <dgm:pt modelId="{9E2B262D-F5B0-44DB-A9AB-640C27951ADD}" type="pres">
      <dgm:prSet presAssocID="{9DEFDAEC-C175-4B15-9F51-2B535575CF2C}" presName="rootText" presStyleLbl="node2" presStyleIdx="2" presStyleCnt="3" custScaleX="341827">
        <dgm:presLayoutVars>
          <dgm:chPref val="3"/>
        </dgm:presLayoutVars>
      </dgm:prSet>
      <dgm:spPr/>
      <dgm:t>
        <a:bodyPr/>
        <a:lstStyle/>
        <a:p>
          <a:endParaRPr lang="pt-BR"/>
        </a:p>
      </dgm:t>
    </dgm:pt>
    <dgm:pt modelId="{8318300F-B04C-48AE-8D27-6BF1FB0EA03D}" type="pres">
      <dgm:prSet presAssocID="{9DEFDAEC-C175-4B15-9F51-2B535575CF2C}" presName="rootConnector" presStyleLbl="node2" presStyleIdx="2" presStyleCnt="3"/>
      <dgm:spPr/>
      <dgm:t>
        <a:bodyPr/>
        <a:lstStyle/>
        <a:p>
          <a:endParaRPr lang="pt-BR"/>
        </a:p>
      </dgm:t>
    </dgm:pt>
    <dgm:pt modelId="{5BAD4FD4-0F6F-4F5D-B138-BB020C861750}" type="pres">
      <dgm:prSet presAssocID="{9DEFDAEC-C175-4B15-9F51-2B535575CF2C}" presName="hierChild4" presStyleCnt="0"/>
      <dgm:spPr/>
    </dgm:pt>
    <dgm:pt modelId="{910B9A60-21BB-46CC-B89C-9440742B4216}" type="pres">
      <dgm:prSet presAssocID="{9DEFDAEC-C175-4B15-9F51-2B535575CF2C}" presName="hierChild5" presStyleCnt="0"/>
      <dgm:spPr/>
    </dgm:pt>
    <dgm:pt modelId="{4270EC85-5119-4487-8644-98C13C087597}" type="pres">
      <dgm:prSet presAssocID="{B9B3FDC8-1FDD-4902-A526-E9C369568467}" presName="hierChild3" presStyleCnt="0"/>
      <dgm:spPr/>
    </dgm:pt>
  </dgm:ptLst>
  <dgm:cxnLst>
    <dgm:cxn modelId="{95969027-A76A-45DC-B2D3-AF0754729C12}" type="presOf" srcId="{1C086B88-C9DB-46FD-A187-C9F45681E735}" destId="{A1FB7AFE-AAD3-4AA9-A507-3F0B6EE87F2D}" srcOrd="0" destOrd="0" presId="urn:microsoft.com/office/officeart/2009/3/layout/HorizontalOrganizationChart"/>
    <dgm:cxn modelId="{BF0E99D0-38A1-429D-81BB-A661BD66B845}" type="presOf" srcId="{F56BAD43-5DF3-48CB-BFD8-1B0B2B22B8A4}" destId="{8EB81042-1809-47D3-9AFB-87C5BCA3F570}" srcOrd="0" destOrd="0" presId="urn:microsoft.com/office/officeart/2009/3/layout/HorizontalOrganizationChart"/>
    <dgm:cxn modelId="{7266C45A-DAEE-4E69-97DC-160CBAE60E48}" type="presOf" srcId="{9DEFDAEC-C175-4B15-9F51-2B535575CF2C}" destId="{9E2B262D-F5B0-44DB-A9AB-640C27951ADD}" srcOrd="0" destOrd="0" presId="urn:microsoft.com/office/officeart/2009/3/layout/HorizontalOrganizationChart"/>
    <dgm:cxn modelId="{55733CB2-71E6-45E3-8E06-616B94F2D426}" type="presOf" srcId="{C69C1C13-B266-4B0C-9DCF-F8BF5196E8F1}" destId="{0D763D89-8D2B-4C44-8FA4-0064BBF6F0DA}" srcOrd="0" destOrd="0" presId="urn:microsoft.com/office/officeart/2009/3/layout/HorizontalOrganizationChart"/>
    <dgm:cxn modelId="{B8DD901B-9C4C-4BFF-A72C-625AEEDE3600}" type="presOf" srcId="{31D0A0CF-4A5B-4244-A793-E2C4582C3CEB}" destId="{9B33E3E7-5F5A-40BB-9382-65DC2414927E}" srcOrd="0" destOrd="0" presId="urn:microsoft.com/office/officeart/2009/3/layout/HorizontalOrganizationChart"/>
    <dgm:cxn modelId="{E93AEB29-2B63-4DE2-AA27-BD47432325B6}" type="presOf" srcId="{53CBB2C4-B1E3-4F47-BA1A-53CD9A3CEBA9}" destId="{C38020C1-6B76-4248-AB92-D6D331F9B171}" srcOrd="1" destOrd="0" presId="urn:microsoft.com/office/officeart/2009/3/layout/HorizontalOrganizationChart"/>
    <dgm:cxn modelId="{E13D5958-285F-4477-BF58-25AB64EAAD2F}" type="presOf" srcId="{B9B3FDC8-1FDD-4902-A526-E9C369568467}" destId="{A77A4F50-2551-4DA9-8536-93A7372501B5}" srcOrd="0" destOrd="0" presId="urn:microsoft.com/office/officeart/2009/3/layout/HorizontalOrganizationChart"/>
    <dgm:cxn modelId="{6DBF01B1-B47E-47E8-AFE4-20FE18B39C75}" type="presOf" srcId="{1C086B88-C9DB-46FD-A187-C9F45681E735}" destId="{B8AC81FD-3F6D-4D34-A8E1-1B53F119E151}" srcOrd="1" destOrd="0" presId="urn:microsoft.com/office/officeart/2009/3/layout/HorizontalOrganizationChart"/>
    <dgm:cxn modelId="{058501ED-6878-4F86-8885-662372522269}" type="presOf" srcId="{03A1FB78-93DC-43E8-B6D8-9227DF5FB744}" destId="{8B0C6C32-BD21-48E9-B681-9D99CBBB2F13}" srcOrd="1" destOrd="0" presId="urn:microsoft.com/office/officeart/2009/3/layout/HorizontalOrganizationChart"/>
    <dgm:cxn modelId="{F68E902C-A676-41D3-9EC7-267350961FC1}" srcId="{03A1FB78-93DC-43E8-B6D8-9227DF5FB744}" destId="{1C086B88-C9DB-46FD-A187-C9F45681E735}" srcOrd="0" destOrd="0" parTransId="{634D8EF8-B9F9-4564-9E28-7F7D31BC4CA9}" sibTransId="{6501C586-3178-42AA-A54B-FA2E26048445}"/>
    <dgm:cxn modelId="{90BFC079-6B16-4DAF-A530-F0C09961E9E7}" type="presOf" srcId="{6F7EBE99-5E23-464C-90E5-168E9FD7F386}" destId="{91A789D1-EA6E-4BCB-A4B0-A7EE7D258A0E}" srcOrd="0" destOrd="0" presId="urn:microsoft.com/office/officeart/2009/3/layout/HorizontalOrganizationChart"/>
    <dgm:cxn modelId="{2A003254-D100-428D-9B60-2485CFE4EE57}" srcId="{3F14059E-33EC-49AF-97F7-5A85C6AFC07A}" destId="{B9B3FDC8-1FDD-4902-A526-E9C369568467}" srcOrd="0" destOrd="0" parTransId="{0E569AD9-55A7-4758-AA7A-DBE7E834C671}" sibTransId="{2CEB65C6-DC40-4A37-924B-BA001A82832E}"/>
    <dgm:cxn modelId="{392C59D5-2515-499F-A162-838598ABD244}" type="presOf" srcId="{53CBB2C4-B1E3-4F47-BA1A-53CD9A3CEBA9}" destId="{E53C12CD-4BFC-4292-9A27-9287A6CA259C}" srcOrd="0" destOrd="0" presId="urn:microsoft.com/office/officeart/2009/3/layout/HorizontalOrganizationChart"/>
    <dgm:cxn modelId="{A9CC75E8-D163-437A-8F7B-20838AB09488}" srcId="{B9B3FDC8-1FDD-4902-A526-E9C369568467}" destId="{C69C1C13-B266-4B0C-9DCF-F8BF5196E8F1}" srcOrd="0" destOrd="0" parTransId="{BA65FF8D-638A-4457-8F8C-08D9A263BB87}" sibTransId="{BBBCB1F7-32F8-4F05-B79E-EB9A29529820}"/>
    <dgm:cxn modelId="{36E0B314-54D0-4F1F-AA18-1FB9CCEFCA8D}" type="presOf" srcId="{B9B3FDC8-1FDD-4902-A526-E9C369568467}" destId="{1FFC4654-4F5C-4E10-AA03-985FEA1C5091}" srcOrd="1" destOrd="0" presId="urn:microsoft.com/office/officeart/2009/3/layout/HorizontalOrganizationChart"/>
    <dgm:cxn modelId="{13A7BB65-3EC4-40AC-A01F-F545126EA5CC}" srcId="{B9B3FDC8-1FDD-4902-A526-E9C369568467}" destId="{9DEFDAEC-C175-4B15-9F51-2B535575CF2C}" srcOrd="2" destOrd="0" parTransId="{EFEF9B9A-7056-465F-9491-BAB078CF0C15}" sibTransId="{F201D046-29A6-49D9-BFD3-0525F3ABB8D3}"/>
    <dgm:cxn modelId="{267BFD71-B0FA-4861-844F-3E983462CB05}" type="presOf" srcId="{9DEFDAEC-C175-4B15-9F51-2B535575CF2C}" destId="{8318300F-B04C-48AE-8D27-6BF1FB0EA03D}" srcOrd="1" destOrd="0" presId="urn:microsoft.com/office/officeart/2009/3/layout/HorizontalOrganizationChart"/>
    <dgm:cxn modelId="{2E5159B0-EE05-44A1-B838-84F32B4F2917}" type="presOf" srcId="{F778E080-AFD9-4E41-9144-75F8B434B25A}" destId="{6079C488-C0F5-40C6-8E19-ECE8FDE0C7F7}" srcOrd="0" destOrd="0" presId="urn:microsoft.com/office/officeart/2009/3/layout/HorizontalOrganizationChart"/>
    <dgm:cxn modelId="{BBF3729D-7153-4674-9326-1FFE68A9D18F}" type="presOf" srcId="{F778E080-AFD9-4E41-9144-75F8B434B25A}" destId="{3AE0387B-F27D-45C7-ACD8-E8BB1A94610C}" srcOrd="1" destOrd="0" presId="urn:microsoft.com/office/officeart/2009/3/layout/HorizontalOrganizationChart"/>
    <dgm:cxn modelId="{0B836027-5DCA-4034-93D1-A9EB7B3BBD50}" type="presOf" srcId="{EFEF9B9A-7056-465F-9491-BAB078CF0C15}" destId="{8B785074-3282-4393-AC23-1341AA1489D0}" srcOrd="0" destOrd="0" presId="urn:microsoft.com/office/officeart/2009/3/layout/HorizontalOrganizationChart"/>
    <dgm:cxn modelId="{87EEC572-9360-48AE-A8D4-CA0E263DD18F}" type="presOf" srcId="{A9865AD7-D680-4375-8151-2A2E3B8B49C4}" destId="{40850863-7AF6-4A4A-A347-0F3BB3709CC2}" srcOrd="0" destOrd="0" presId="urn:microsoft.com/office/officeart/2009/3/layout/HorizontalOrganizationChart"/>
    <dgm:cxn modelId="{C7F5D098-273C-4319-A22B-C938B1B081FE}" type="presOf" srcId="{274946D4-2E9D-4E8C-87B2-350B555451E1}" destId="{E8C93E97-76A0-4A3D-A1DD-870915AE9D06}" srcOrd="0" destOrd="0" presId="urn:microsoft.com/office/officeart/2009/3/layout/HorizontalOrganizationChart"/>
    <dgm:cxn modelId="{4BC5B9F4-FCEF-48A3-9DC9-D4BC830EB9C4}" type="presOf" srcId="{634D8EF8-B9F9-4564-9E28-7F7D31BC4CA9}" destId="{5E354ACB-89C2-46C2-BEAE-326FB20E5138}" srcOrd="0" destOrd="0" presId="urn:microsoft.com/office/officeart/2009/3/layout/HorizontalOrganizationChart"/>
    <dgm:cxn modelId="{3898A78E-7D3A-42DA-8CED-E3650E5559A4}" type="presOf" srcId="{274946D4-2E9D-4E8C-87B2-350B555451E1}" destId="{D24080F9-59FD-478A-8E38-1CB2FACBA6FB}" srcOrd="1" destOrd="0" presId="urn:microsoft.com/office/officeart/2009/3/layout/HorizontalOrganizationChart"/>
    <dgm:cxn modelId="{75D24741-A7EF-4967-A29C-C801DEDDAF57}" type="presOf" srcId="{03A1FB78-93DC-43E8-B6D8-9227DF5FB744}" destId="{94C24167-D7E8-42F4-A084-E5B8810AD5AE}" srcOrd="0" destOrd="0" presId="urn:microsoft.com/office/officeart/2009/3/layout/HorizontalOrganizationChart"/>
    <dgm:cxn modelId="{8F1DE4F8-A4F7-4F77-A64F-EBA44340C2EF}" type="presOf" srcId="{C69C1C13-B266-4B0C-9DCF-F8BF5196E8F1}" destId="{150AF672-F3BB-40E4-9036-18380F6460D8}" srcOrd="1" destOrd="0" presId="urn:microsoft.com/office/officeart/2009/3/layout/HorizontalOrganizationChart"/>
    <dgm:cxn modelId="{71C131BE-4FA2-4A60-9506-6F2FEA3EFD7A}" srcId="{C69C1C13-B266-4B0C-9DCF-F8BF5196E8F1}" destId="{274946D4-2E9D-4E8C-87B2-350B555451E1}" srcOrd="0" destOrd="0" parTransId="{F56BAD43-5DF3-48CB-BFD8-1B0B2B22B8A4}" sibTransId="{56F90376-3F28-427E-BECA-067B7ABD68F0}"/>
    <dgm:cxn modelId="{1BD40714-CAC3-4DD4-BAD3-5AD26DB14527}" srcId="{274946D4-2E9D-4E8C-87B2-350B555451E1}" destId="{F778E080-AFD9-4E41-9144-75F8B434B25A}" srcOrd="0" destOrd="0" parTransId="{31D0A0CF-4A5B-4244-A793-E2C4582C3CEB}" sibTransId="{F3B1996B-ACB8-4EC7-8506-269DE66DD675}"/>
    <dgm:cxn modelId="{1BA35078-030D-4C8E-87A6-EAC3C0F4D700}" srcId="{B9B3FDC8-1FDD-4902-A526-E9C369568467}" destId="{03A1FB78-93DC-43E8-B6D8-9227DF5FB744}" srcOrd="1" destOrd="0" parTransId="{A9865AD7-D680-4375-8151-2A2E3B8B49C4}" sibTransId="{778F6932-2F08-40A5-901D-36DBB43B97F0}"/>
    <dgm:cxn modelId="{F3A84696-95C4-467D-A641-96A1C6B37F75}" type="presOf" srcId="{3F14059E-33EC-49AF-97F7-5A85C6AFC07A}" destId="{F45678C3-B75F-45F6-BE99-0C1EA3A6C652}" srcOrd="0" destOrd="0" presId="urn:microsoft.com/office/officeart/2009/3/layout/HorizontalOrganizationChart"/>
    <dgm:cxn modelId="{20A53F76-3CA5-4B48-94CD-BC23C4998B04}" srcId="{1C086B88-C9DB-46FD-A187-C9F45681E735}" destId="{53CBB2C4-B1E3-4F47-BA1A-53CD9A3CEBA9}" srcOrd="0" destOrd="0" parTransId="{6F7EBE99-5E23-464C-90E5-168E9FD7F386}" sibTransId="{EE2C1BB6-617B-49D0-9C88-37F285F32E92}"/>
    <dgm:cxn modelId="{73D61977-DBD7-424A-9317-2273DF60E79B}" type="presOf" srcId="{BA65FF8D-638A-4457-8F8C-08D9A263BB87}" destId="{1A85BD11-4B63-4C40-9809-DDCE8731F5F4}" srcOrd="0" destOrd="0" presId="urn:microsoft.com/office/officeart/2009/3/layout/HorizontalOrganizationChart"/>
    <dgm:cxn modelId="{01A9B0B0-488E-408C-AD57-7696034FEC90}" type="presParOf" srcId="{F45678C3-B75F-45F6-BE99-0C1EA3A6C652}" destId="{0E6135C8-30C9-4067-A46B-AC2F072CCEA4}" srcOrd="0" destOrd="0" presId="urn:microsoft.com/office/officeart/2009/3/layout/HorizontalOrganizationChart"/>
    <dgm:cxn modelId="{5BA9A392-A97F-455C-988E-1C8A1B4F973C}" type="presParOf" srcId="{0E6135C8-30C9-4067-A46B-AC2F072CCEA4}" destId="{D36489CC-A360-42FC-AC6C-D50611F026EE}" srcOrd="0" destOrd="0" presId="urn:microsoft.com/office/officeart/2009/3/layout/HorizontalOrganizationChart"/>
    <dgm:cxn modelId="{623FEDD8-B95D-47E3-A223-C727DA7685BC}" type="presParOf" srcId="{D36489CC-A360-42FC-AC6C-D50611F026EE}" destId="{A77A4F50-2551-4DA9-8536-93A7372501B5}" srcOrd="0" destOrd="0" presId="urn:microsoft.com/office/officeart/2009/3/layout/HorizontalOrganizationChart"/>
    <dgm:cxn modelId="{6FABFBE3-9993-4A1A-BE58-2D0544B25D4C}" type="presParOf" srcId="{D36489CC-A360-42FC-AC6C-D50611F026EE}" destId="{1FFC4654-4F5C-4E10-AA03-985FEA1C5091}" srcOrd="1" destOrd="0" presId="urn:microsoft.com/office/officeart/2009/3/layout/HorizontalOrganizationChart"/>
    <dgm:cxn modelId="{4083D41D-F44C-470B-AD0A-FE49D83EB99B}" type="presParOf" srcId="{0E6135C8-30C9-4067-A46B-AC2F072CCEA4}" destId="{4FCD578D-D80A-46AC-9EF6-DF43F0092D33}" srcOrd="1" destOrd="0" presId="urn:microsoft.com/office/officeart/2009/3/layout/HorizontalOrganizationChart"/>
    <dgm:cxn modelId="{181A4988-4BE2-4441-8BF3-5CF38FA453DF}" type="presParOf" srcId="{4FCD578D-D80A-46AC-9EF6-DF43F0092D33}" destId="{1A85BD11-4B63-4C40-9809-DDCE8731F5F4}" srcOrd="0" destOrd="0" presId="urn:microsoft.com/office/officeart/2009/3/layout/HorizontalOrganizationChart"/>
    <dgm:cxn modelId="{434C79E8-C071-4F22-9B8B-0B0CD581069F}" type="presParOf" srcId="{4FCD578D-D80A-46AC-9EF6-DF43F0092D33}" destId="{D91879E3-EEC0-41E1-9C0B-3443F44351C4}" srcOrd="1" destOrd="0" presId="urn:microsoft.com/office/officeart/2009/3/layout/HorizontalOrganizationChart"/>
    <dgm:cxn modelId="{04E49C7E-4FFF-4314-A699-A2126013DF5F}" type="presParOf" srcId="{D91879E3-EEC0-41E1-9C0B-3443F44351C4}" destId="{40A66141-8176-44B0-B319-A4A3B614808C}" srcOrd="0" destOrd="0" presId="urn:microsoft.com/office/officeart/2009/3/layout/HorizontalOrganizationChart"/>
    <dgm:cxn modelId="{3146AC04-89AA-406C-AE50-916AAEED4105}" type="presParOf" srcId="{40A66141-8176-44B0-B319-A4A3B614808C}" destId="{0D763D89-8D2B-4C44-8FA4-0064BBF6F0DA}" srcOrd="0" destOrd="0" presId="urn:microsoft.com/office/officeart/2009/3/layout/HorizontalOrganizationChart"/>
    <dgm:cxn modelId="{B9A23A2D-4BA8-4E5B-8D08-49868798C39E}" type="presParOf" srcId="{40A66141-8176-44B0-B319-A4A3B614808C}" destId="{150AF672-F3BB-40E4-9036-18380F6460D8}" srcOrd="1" destOrd="0" presId="urn:microsoft.com/office/officeart/2009/3/layout/HorizontalOrganizationChart"/>
    <dgm:cxn modelId="{2AED08D7-A0DA-4657-8D47-5438EB048656}" type="presParOf" srcId="{D91879E3-EEC0-41E1-9C0B-3443F44351C4}" destId="{A692D0C4-7E19-41F8-8022-9EA8CA7681DF}" srcOrd="1" destOrd="0" presId="urn:microsoft.com/office/officeart/2009/3/layout/HorizontalOrganizationChart"/>
    <dgm:cxn modelId="{C67D1F95-C7B6-49A3-8EE3-3AF6EE55E2A5}" type="presParOf" srcId="{A692D0C4-7E19-41F8-8022-9EA8CA7681DF}" destId="{8EB81042-1809-47D3-9AFB-87C5BCA3F570}" srcOrd="0" destOrd="0" presId="urn:microsoft.com/office/officeart/2009/3/layout/HorizontalOrganizationChart"/>
    <dgm:cxn modelId="{5BE55779-1865-4B1F-A172-BBC015C7F5FB}" type="presParOf" srcId="{A692D0C4-7E19-41F8-8022-9EA8CA7681DF}" destId="{48DC7F89-CB5F-435A-83BD-C17320489ED0}" srcOrd="1" destOrd="0" presId="urn:microsoft.com/office/officeart/2009/3/layout/HorizontalOrganizationChart"/>
    <dgm:cxn modelId="{4772CD11-FDD9-4A06-92CA-B8DC938CF245}" type="presParOf" srcId="{48DC7F89-CB5F-435A-83BD-C17320489ED0}" destId="{094776BB-8043-4BC8-A10E-ECA8D59E9754}" srcOrd="0" destOrd="0" presId="urn:microsoft.com/office/officeart/2009/3/layout/HorizontalOrganizationChart"/>
    <dgm:cxn modelId="{9F3583A2-508B-41B2-93E2-A33A12BB5C6E}" type="presParOf" srcId="{094776BB-8043-4BC8-A10E-ECA8D59E9754}" destId="{E8C93E97-76A0-4A3D-A1DD-870915AE9D06}" srcOrd="0" destOrd="0" presId="urn:microsoft.com/office/officeart/2009/3/layout/HorizontalOrganizationChart"/>
    <dgm:cxn modelId="{08C12C99-3D2F-4C95-862B-0B64E19C48D6}" type="presParOf" srcId="{094776BB-8043-4BC8-A10E-ECA8D59E9754}" destId="{D24080F9-59FD-478A-8E38-1CB2FACBA6FB}" srcOrd="1" destOrd="0" presId="urn:microsoft.com/office/officeart/2009/3/layout/HorizontalOrganizationChart"/>
    <dgm:cxn modelId="{DAEFEEBF-161F-4204-904D-44550BCC3AA7}" type="presParOf" srcId="{48DC7F89-CB5F-435A-83BD-C17320489ED0}" destId="{DD1C3D0E-7BCD-4416-A9FC-77FF54010733}" srcOrd="1" destOrd="0" presId="urn:microsoft.com/office/officeart/2009/3/layout/HorizontalOrganizationChart"/>
    <dgm:cxn modelId="{5968A792-2B1B-4C1D-9054-56A40CDC86B8}" type="presParOf" srcId="{DD1C3D0E-7BCD-4416-A9FC-77FF54010733}" destId="{9B33E3E7-5F5A-40BB-9382-65DC2414927E}" srcOrd="0" destOrd="0" presId="urn:microsoft.com/office/officeart/2009/3/layout/HorizontalOrganizationChart"/>
    <dgm:cxn modelId="{45E9FFB8-9B7F-4D8C-B27C-A756F07B478C}" type="presParOf" srcId="{DD1C3D0E-7BCD-4416-A9FC-77FF54010733}" destId="{D9356312-830D-4196-860A-0C55523F29D7}" srcOrd="1" destOrd="0" presId="urn:microsoft.com/office/officeart/2009/3/layout/HorizontalOrganizationChart"/>
    <dgm:cxn modelId="{1618089C-4DDB-4C60-ACB6-BEDAA545C061}" type="presParOf" srcId="{D9356312-830D-4196-860A-0C55523F29D7}" destId="{49D468A3-B88D-4136-A609-A4C7014D9C93}" srcOrd="0" destOrd="0" presId="urn:microsoft.com/office/officeart/2009/3/layout/HorizontalOrganizationChart"/>
    <dgm:cxn modelId="{558E064B-FDC3-4D9D-8AB2-4C32B2C5EA0D}" type="presParOf" srcId="{49D468A3-B88D-4136-A609-A4C7014D9C93}" destId="{6079C488-C0F5-40C6-8E19-ECE8FDE0C7F7}" srcOrd="0" destOrd="0" presId="urn:microsoft.com/office/officeart/2009/3/layout/HorizontalOrganizationChart"/>
    <dgm:cxn modelId="{0C803EA1-8CFE-4F63-879E-15CD9677AA93}" type="presParOf" srcId="{49D468A3-B88D-4136-A609-A4C7014D9C93}" destId="{3AE0387B-F27D-45C7-ACD8-E8BB1A94610C}" srcOrd="1" destOrd="0" presId="urn:microsoft.com/office/officeart/2009/3/layout/HorizontalOrganizationChart"/>
    <dgm:cxn modelId="{4259C6FE-3D70-458A-B7C3-5878BDE0A14E}" type="presParOf" srcId="{D9356312-830D-4196-860A-0C55523F29D7}" destId="{2AB47E6F-7DF0-4531-87E6-80C97C62C5DF}" srcOrd="1" destOrd="0" presId="urn:microsoft.com/office/officeart/2009/3/layout/HorizontalOrganizationChart"/>
    <dgm:cxn modelId="{75F02F5E-BEE9-49D3-95DE-580EEF5BFD5F}" type="presParOf" srcId="{D9356312-830D-4196-860A-0C55523F29D7}" destId="{0CCE3F8E-B145-439D-8DA8-3112F144C101}" srcOrd="2" destOrd="0" presId="urn:microsoft.com/office/officeart/2009/3/layout/HorizontalOrganizationChart"/>
    <dgm:cxn modelId="{F9E59FB1-09B7-4258-9586-E377524A1C84}" type="presParOf" srcId="{48DC7F89-CB5F-435A-83BD-C17320489ED0}" destId="{7DB8EA52-BEF1-4D4F-B3B1-E7EBF283498A}" srcOrd="2" destOrd="0" presId="urn:microsoft.com/office/officeart/2009/3/layout/HorizontalOrganizationChart"/>
    <dgm:cxn modelId="{8E72309A-8B26-41EE-BEC9-8A9535482621}" type="presParOf" srcId="{D91879E3-EEC0-41E1-9C0B-3443F44351C4}" destId="{E07984BC-5C3C-4C05-A466-D071DFBFC434}" srcOrd="2" destOrd="0" presId="urn:microsoft.com/office/officeart/2009/3/layout/HorizontalOrganizationChart"/>
    <dgm:cxn modelId="{E66669EB-EBCF-440E-A00C-D1889DDF712D}" type="presParOf" srcId="{4FCD578D-D80A-46AC-9EF6-DF43F0092D33}" destId="{40850863-7AF6-4A4A-A347-0F3BB3709CC2}" srcOrd="2" destOrd="0" presId="urn:microsoft.com/office/officeart/2009/3/layout/HorizontalOrganizationChart"/>
    <dgm:cxn modelId="{ED9DF390-37FA-4701-8897-D4F4DB1A0984}" type="presParOf" srcId="{4FCD578D-D80A-46AC-9EF6-DF43F0092D33}" destId="{6900415C-8D62-4491-90DE-E19ABEF824F5}" srcOrd="3" destOrd="0" presId="urn:microsoft.com/office/officeart/2009/3/layout/HorizontalOrganizationChart"/>
    <dgm:cxn modelId="{41BF4D6E-B419-4CDB-8082-BBEA24DFB742}" type="presParOf" srcId="{6900415C-8D62-4491-90DE-E19ABEF824F5}" destId="{FE1E19A1-B6C4-4AB0-98C8-DE65FE1776F3}" srcOrd="0" destOrd="0" presId="urn:microsoft.com/office/officeart/2009/3/layout/HorizontalOrganizationChart"/>
    <dgm:cxn modelId="{5691280E-C003-44F2-8669-E5105E808522}" type="presParOf" srcId="{FE1E19A1-B6C4-4AB0-98C8-DE65FE1776F3}" destId="{94C24167-D7E8-42F4-A084-E5B8810AD5AE}" srcOrd="0" destOrd="0" presId="urn:microsoft.com/office/officeart/2009/3/layout/HorizontalOrganizationChart"/>
    <dgm:cxn modelId="{ACC5A8E7-F44D-4230-BB05-0E60D46E4696}" type="presParOf" srcId="{FE1E19A1-B6C4-4AB0-98C8-DE65FE1776F3}" destId="{8B0C6C32-BD21-48E9-B681-9D99CBBB2F13}" srcOrd="1" destOrd="0" presId="urn:microsoft.com/office/officeart/2009/3/layout/HorizontalOrganizationChart"/>
    <dgm:cxn modelId="{6BF58259-E16A-4E61-A9A6-44DA3145F560}" type="presParOf" srcId="{6900415C-8D62-4491-90DE-E19ABEF824F5}" destId="{D627A37F-3EEF-4120-B895-84C0BFB80267}" srcOrd="1" destOrd="0" presId="urn:microsoft.com/office/officeart/2009/3/layout/HorizontalOrganizationChart"/>
    <dgm:cxn modelId="{7160C6FE-B340-4C28-B614-800FF71B077D}" type="presParOf" srcId="{D627A37F-3EEF-4120-B895-84C0BFB80267}" destId="{5E354ACB-89C2-46C2-BEAE-326FB20E5138}" srcOrd="0" destOrd="0" presId="urn:microsoft.com/office/officeart/2009/3/layout/HorizontalOrganizationChart"/>
    <dgm:cxn modelId="{8F3700F0-E7EC-4E18-B85C-F1DC0E8E45D4}" type="presParOf" srcId="{D627A37F-3EEF-4120-B895-84C0BFB80267}" destId="{D545E5A0-4014-4A7C-B571-18BEF192C440}" srcOrd="1" destOrd="0" presId="urn:microsoft.com/office/officeart/2009/3/layout/HorizontalOrganizationChart"/>
    <dgm:cxn modelId="{B2E5B1DA-38A5-4A68-B83C-2ED1B5EAAD3E}" type="presParOf" srcId="{D545E5A0-4014-4A7C-B571-18BEF192C440}" destId="{DB6D40A8-6A50-4C00-BD3D-5997D8B19564}" srcOrd="0" destOrd="0" presId="urn:microsoft.com/office/officeart/2009/3/layout/HorizontalOrganizationChart"/>
    <dgm:cxn modelId="{CDDBFD7D-6AB8-4795-A933-0E143648F71F}" type="presParOf" srcId="{DB6D40A8-6A50-4C00-BD3D-5997D8B19564}" destId="{A1FB7AFE-AAD3-4AA9-A507-3F0B6EE87F2D}" srcOrd="0" destOrd="0" presId="urn:microsoft.com/office/officeart/2009/3/layout/HorizontalOrganizationChart"/>
    <dgm:cxn modelId="{A7C23BDD-10DC-4573-9610-6077D2319DE9}" type="presParOf" srcId="{DB6D40A8-6A50-4C00-BD3D-5997D8B19564}" destId="{B8AC81FD-3F6D-4D34-A8E1-1B53F119E151}" srcOrd="1" destOrd="0" presId="urn:microsoft.com/office/officeart/2009/3/layout/HorizontalOrganizationChart"/>
    <dgm:cxn modelId="{31B572D6-A395-4A00-A9FA-289A4E950E06}" type="presParOf" srcId="{D545E5A0-4014-4A7C-B571-18BEF192C440}" destId="{7C15C796-337A-4F0E-9B5E-1720867E6503}" srcOrd="1" destOrd="0" presId="urn:microsoft.com/office/officeart/2009/3/layout/HorizontalOrganizationChart"/>
    <dgm:cxn modelId="{2F799BF2-0715-49DB-894D-598F3526E6F8}" type="presParOf" srcId="{7C15C796-337A-4F0E-9B5E-1720867E6503}" destId="{91A789D1-EA6E-4BCB-A4B0-A7EE7D258A0E}" srcOrd="0" destOrd="0" presId="urn:microsoft.com/office/officeart/2009/3/layout/HorizontalOrganizationChart"/>
    <dgm:cxn modelId="{7FBEE200-8842-4D00-92B1-FAF947F76445}" type="presParOf" srcId="{7C15C796-337A-4F0E-9B5E-1720867E6503}" destId="{A3F7E377-E284-4EBA-AE5D-1938AF442CCA}" srcOrd="1" destOrd="0" presId="urn:microsoft.com/office/officeart/2009/3/layout/HorizontalOrganizationChart"/>
    <dgm:cxn modelId="{75EEFD76-320D-4B1F-AE1B-6B471FFF91F7}" type="presParOf" srcId="{A3F7E377-E284-4EBA-AE5D-1938AF442CCA}" destId="{3B4F0687-3304-4FEB-AE6C-F6ADDB2295D3}" srcOrd="0" destOrd="0" presId="urn:microsoft.com/office/officeart/2009/3/layout/HorizontalOrganizationChart"/>
    <dgm:cxn modelId="{A05BE4E5-E8E6-40A7-AE19-B54D5590ED1C}" type="presParOf" srcId="{3B4F0687-3304-4FEB-AE6C-F6ADDB2295D3}" destId="{E53C12CD-4BFC-4292-9A27-9287A6CA259C}" srcOrd="0" destOrd="0" presId="urn:microsoft.com/office/officeart/2009/3/layout/HorizontalOrganizationChart"/>
    <dgm:cxn modelId="{164B13AB-BFB9-4121-A3DC-DA1F5DDB98FB}" type="presParOf" srcId="{3B4F0687-3304-4FEB-AE6C-F6ADDB2295D3}" destId="{C38020C1-6B76-4248-AB92-D6D331F9B171}" srcOrd="1" destOrd="0" presId="urn:microsoft.com/office/officeart/2009/3/layout/HorizontalOrganizationChart"/>
    <dgm:cxn modelId="{0A0F5818-B98E-4C8C-A426-3CA56D1D6FB8}" type="presParOf" srcId="{A3F7E377-E284-4EBA-AE5D-1938AF442CCA}" destId="{E311AED9-72DB-480A-9656-CB9034A47B36}" srcOrd="1" destOrd="0" presId="urn:microsoft.com/office/officeart/2009/3/layout/HorizontalOrganizationChart"/>
    <dgm:cxn modelId="{E0B7BC68-822B-4A87-8DE3-8B33EEEAE67C}" type="presParOf" srcId="{A3F7E377-E284-4EBA-AE5D-1938AF442CCA}" destId="{DC088F59-CE2D-4DEC-A48F-2CA9B70EEA93}" srcOrd="2" destOrd="0" presId="urn:microsoft.com/office/officeart/2009/3/layout/HorizontalOrganizationChart"/>
    <dgm:cxn modelId="{AB3B5152-8999-46EF-A68C-B6286F260153}" type="presParOf" srcId="{D545E5A0-4014-4A7C-B571-18BEF192C440}" destId="{E567A5EC-23C5-472A-A798-71297B0294EA}" srcOrd="2" destOrd="0" presId="urn:microsoft.com/office/officeart/2009/3/layout/HorizontalOrganizationChart"/>
    <dgm:cxn modelId="{DDD18D84-34AA-48F5-AC22-35FEC8924415}" type="presParOf" srcId="{6900415C-8D62-4491-90DE-E19ABEF824F5}" destId="{A593D69E-C860-4CD2-8FE4-CA4EAF041ED3}" srcOrd="2" destOrd="0" presId="urn:microsoft.com/office/officeart/2009/3/layout/HorizontalOrganizationChart"/>
    <dgm:cxn modelId="{03562EDF-04EA-411E-A695-DF2C6D1FA133}" type="presParOf" srcId="{4FCD578D-D80A-46AC-9EF6-DF43F0092D33}" destId="{8B785074-3282-4393-AC23-1341AA1489D0}" srcOrd="4" destOrd="0" presId="urn:microsoft.com/office/officeart/2009/3/layout/HorizontalOrganizationChart"/>
    <dgm:cxn modelId="{F5D4FB3D-6FEF-480C-9E8D-0E3DBE4D49A5}" type="presParOf" srcId="{4FCD578D-D80A-46AC-9EF6-DF43F0092D33}" destId="{A1DCF42F-D6F6-4261-B594-73DAABAB737A}" srcOrd="5" destOrd="0" presId="urn:microsoft.com/office/officeart/2009/3/layout/HorizontalOrganizationChart"/>
    <dgm:cxn modelId="{3F6CDEEC-4413-4AF1-8C91-456C00774CC0}" type="presParOf" srcId="{A1DCF42F-D6F6-4261-B594-73DAABAB737A}" destId="{1D285894-6820-4E82-BC7D-A25203D9931D}" srcOrd="0" destOrd="0" presId="urn:microsoft.com/office/officeart/2009/3/layout/HorizontalOrganizationChart"/>
    <dgm:cxn modelId="{C0085715-11C4-41F1-B896-70A9758AD87A}" type="presParOf" srcId="{1D285894-6820-4E82-BC7D-A25203D9931D}" destId="{9E2B262D-F5B0-44DB-A9AB-640C27951ADD}" srcOrd="0" destOrd="0" presId="urn:microsoft.com/office/officeart/2009/3/layout/HorizontalOrganizationChart"/>
    <dgm:cxn modelId="{2C1DC712-E526-4F3E-A010-A743D0DDB53E}" type="presParOf" srcId="{1D285894-6820-4E82-BC7D-A25203D9931D}" destId="{8318300F-B04C-48AE-8D27-6BF1FB0EA03D}" srcOrd="1" destOrd="0" presId="urn:microsoft.com/office/officeart/2009/3/layout/HorizontalOrganizationChart"/>
    <dgm:cxn modelId="{14CE102E-3378-47D7-A07E-BFB2260B116E}" type="presParOf" srcId="{A1DCF42F-D6F6-4261-B594-73DAABAB737A}" destId="{5BAD4FD4-0F6F-4F5D-B138-BB020C861750}" srcOrd="1" destOrd="0" presId="urn:microsoft.com/office/officeart/2009/3/layout/HorizontalOrganizationChart"/>
    <dgm:cxn modelId="{538DF26C-6C37-4D40-995D-BC5268075D99}" type="presParOf" srcId="{A1DCF42F-D6F6-4261-B594-73DAABAB737A}" destId="{910B9A60-21BB-46CC-B89C-9440742B4216}" srcOrd="2" destOrd="0" presId="urn:microsoft.com/office/officeart/2009/3/layout/HorizontalOrganizationChart"/>
    <dgm:cxn modelId="{839C1BF5-8B04-4192-9A56-4252275D8F34}" type="presParOf" srcId="{0E6135C8-30C9-4067-A46B-AC2F072CCEA4}" destId="{4270EC85-5119-4487-8644-98C13C087597}"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F14059E-33EC-49AF-97F7-5A85C6AFC07A}" type="doc">
      <dgm:prSet loTypeId="urn:microsoft.com/office/officeart/2009/3/layout/HorizontalOrganizationChart" loCatId="hierarchy" qsTypeId="urn:microsoft.com/office/officeart/2005/8/quickstyle/simple1" qsCatId="simple" csTypeId="urn:microsoft.com/office/officeart/2005/8/colors/accent0_3" csCatId="mainScheme" phldr="1"/>
      <dgm:spPr/>
      <dgm:t>
        <a:bodyPr/>
        <a:lstStyle/>
        <a:p>
          <a:endParaRPr lang="pt-BR"/>
        </a:p>
      </dgm:t>
    </dgm:pt>
    <dgm:pt modelId="{F778E080-AFD9-4E41-9144-75F8B434B25A}">
      <dgm:prSet phldrT="[Texto]"/>
      <dgm:spPr>
        <a:xfrm>
          <a:off x="6408004" y="1520211"/>
          <a:ext cx="1778664" cy="542492"/>
        </a:xfrm>
        <a:prstGeom prst="rect">
          <a:avLst/>
        </a:prstGeom>
        <a:solidFill>
          <a:srgbClr val="9C5252"/>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Plenário</a:t>
          </a:r>
        </a:p>
      </dgm:t>
    </dgm:pt>
    <dgm:pt modelId="{31D0A0CF-4A5B-4244-A793-E2C4582C3CEB}" type="parTrans" cxnId="{1BD40714-CAC3-4DD4-BAD3-5AD26DB14527}">
      <dgm:prSet/>
      <dgm:spPr>
        <a:xfrm>
          <a:off x="6052271" y="1745738"/>
          <a:ext cx="355732" cy="91440"/>
        </a:xfrm>
        <a:custGeom>
          <a:avLst/>
          <a:gdLst/>
          <a:ahLst/>
          <a:cxnLst/>
          <a:rect l="0" t="0" r="0" b="0"/>
          <a:pathLst>
            <a:path>
              <a:moveTo>
                <a:pt x="0" y="45720"/>
              </a:moveTo>
              <a:lnTo>
                <a:pt x="355732" y="45720"/>
              </a:lnTo>
            </a:path>
          </a:pathLst>
        </a:custGeom>
        <a:noFill/>
        <a:ln w="19050" cap="flat" cmpd="sng" algn="ctr">
          <a:solidFill>
            <a:srgbClr val="2F5897">
              <a:shade val="80000"/>
              <a:hueOff val="0"/>
              <a:satOff val="0"/>
              <a:lumOff val="0"/>
              <a:alphaOff val="0"/>
            </a:srgbClr>
          </a:solidFill>
          <a:prstDash val="solid"/>
        </a:ln>
        <a:effectLst/>
      </dgm:spPr>
      <dgm:t>
        <a:bodyPr/>
        <a:lstStyle/>
        <a:p>
          <a:endParaRPr lang="pt-BR"/>
        </a:p>
      </dgm:t>
    </dgm:pt>
    <dgm:pt modelId="{F3B1996B-ACB8-4EC7-8506-269DE66DD675}" type="sibTrans" cxnId="{1BD40714-CAC3-4DD4-BAD3-5AD26DB14527}">
      <dgm:prSet/>
      <dgm:spPr/>
      <dgm:t>
        <a:bodyPr/>
        <a:lstStyle/>
        <a:p>
          <a:endParaRPr lang="pt-BR"/>
        </a:p>
      </dgm:t>
    </dgm:pt>
    <dgm:pt modelId="{53CBB2C4-B1E3-4F47-BA1A-53CD9A3CEBA9}">
      <dgm:prSet phldrT="[Texto]"/>
      <dgm:spPr>
        <a:xfrm>
          <a:off x="6408004" y="2285037"/>
          <a:ext cx="1778664"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Plenário</a:t>
          </a:r>
        </a:p>
      </dgm:t>
    </dgm:pt>
    <dgm:pt modelId="{6F7EBE99-5E23-464C-90E5-168E9FD7F386}" type="parTrans" cxnId="{20A53F76-3CA5-4B48-94CD-BC23C4998B04}">
      <dgm:prSet/>
      <dgm:spPr>
        <a:xfrm>
          <a:off x="6052271" y="2510564"/>
          <a:ext cx="355732" cy="91440"/>
        </a:xfrm>
        <a:custGeom>
          <a:avLst/>
          <a:gdLst/>
          <a:ahLst/>
          <a:cxnLst/>
          <a:rect l="0" t="0" r="0" b="0"/>
          <a:pathLst>
            <a:path>
              <a:moveTo>
                <a:pt x="0" y="45720"/>
              </a:moveTo>
              <a:lnTo>
                <a:pt x="355732" y="45720"/>
              </a:lnTo>
            </a:path>
          </a:pathLst>
        </a:custGeom>
        <a:noFill/>
        <a:ln w="19050" cap="flat" cmpd="sng" algn="ctr">
          <a:solidFill>
            <a:srgbClr val="2F5897">
              <a:shade val="80000"/>
              <a:hueOff val="0"/>
              <a:satOff val="0"/>
              <a:lumOff val="0"/>
              <a:alphaOff val="0"/>
            </a:srgbClr>
          </a:solidFill>
          <a:prstDash val="solid"/>
        </a:ln>
        <a:effectLst/>
      </dgm:spPr>
      <dgm:t>
        <a:bodyPr/>
        <a:lstStyle/>
        <a:p>
          <a:endParaRPr lang="pt-BR"/>
        </a:p>
      </dgm:t>
    </dgm:pt>
    <dgm:pt modelId="{EE2C1BB6-617B-49D0-9C88-37F285F32E92}" type="sibTrans" cxnId="{20A53F76-3CA5-4B48-94CD-BC23C4998B04}">
      <dgm:prSet/>
      <dgm:spPr/>
      <dgm:t>
        <a:bodyPr/>
        <a:lstStyle/>
        <a:p>
          <a:endParaRPr lang="pt-BR"/>
        </a:p>
      </dgm:t>
    </dgm:pt>
    <dgm:pt modelId="{9DEFDAEC-C175-4B15-9F51-2B535575CF2C}">
      <dgm:prSet phldrT="[Texto]"/>
      <dgm:spPr>
        <a:xfrm>
          <a:off x="2139209" y="3049863"/>
          <a:ext cx="6064889"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Promulgação</a:t>
          </a:r>
        </a:p>
      </dgm:t>
    </dgm:pt>
    <dgm:pt modelId="{EFEF9B9A-7056-465F-9491-BAB078CF0C15}" type="parTrans" cxnId="{13A7BB65-3EC4-40AC-A01F-F545126EA5CC}">
      <dgm:prSet/>
      <dgm:spPr>
        <a:xfrm>
          <a:off x="1783476" y="2556284"/>
          <a:ext cx="355732" cy="764825"/>
        </a:xfrm>
        <a:custGeom>
          <a:avLst/>
          <a:gdLst/>
          <a:ahLst/>
          <a:cxnLst/>
          <a:rect l="0" t="0" r="0" b="0"/>
          <a:pathLst>
            <a:path>
              <a:moveTo>
                <a:pt x="0" y="0"/>
              </a:moveTo>
              <a:lnTo>
                <a:pt x="177866" y="0"/>
              </a:lnTo>
              <a:lnTo>
                <a:pt x="177866" y="764825"/>
              </a:lnTo>
              <a:lnTo>
                <a:pt x="355732" y="764825"/>
              </a:lnTo>
            </a:path>
          </a:pathLst>
        </a:custGeom>
        <a:noFill/>
        <a:ln w="19050" cap="flat" cmpd="sng" algn="ctr">
          <a:solidFill>
            <a:srgbClr val="2F5897">
              <a:shade val="60000"/>
              <a:hueOff val="0"/>
              <a:satOff val="0"/>
              <a:lumOff val="0"/>
              <a:alphaOff val="0"/>
            </a:srgbClr>
          </a:solidFill>
          <a:prstDash val="solid"/>
        </a:ln>
        <a:effectLst/>
      </dgm:spPr>
      <dgm:t>
        <a:bodyPr/>
        <a:lstStyle/>
        <a:p>
          <a:endParaRPr lang="pt-BR"/>
        </a:p>
      </dgm:t>
    </dgm:pt>
    <dgm:pt modelId="{F201D046-29A6-49D9-BFD3-0525F3ABB8D3}" type="sibTrans" cxnId="{13A7BB65-3EC4-40AC-A01F-F545126EA5CC}">
      <dgm:prSet/>
      <dgm:spPr/>
      <dgm:t>
        <a:bodyPr/>
        <a:lstStyle/>
        <a:p>
          <a:endParaRPr lang="pt-BR"/>
        </a:p>
      </dgm:t>
    </dgm:pt>
    <dgm:pt modelId="{C69C1C13-B266-4B0C-9DCF-F8BF5196E8F1}">
      <dgm:prSet/>
      <dgm:spPr>
        <a:xfrm>
          <a:off x="2139209" y="1520211"/>
          <a:ext cx="1778664" cy="542492"/>
        </a:xfrm>
        <a:prstGeom prst="rect">
          <a:avLst/>
        </a:prstGeom>
        <a:solidFill>
          <a:srgbClr val="9C5252"/>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Câmara</a:t>
          </a:r>
        </a:p>
      </dgm:t>
    </dgm:pt>
    <dgm:pt modelId="{BA65FF8D-638A-4457-8F8C-08D9A263BB87}" type="parTrans" cxnId="{A9CC75E8-D163-437A-8F7B-20838AB09488}">
      <dgm:prSet/>
      <dgm:spPr>
        <a:xfrm>
          <a:off x="1783476" y="1791458"/>
          <a:ext cx="355732" cy="764825"/>
        </a:xfrm>
        <a:custGeom>
          <a:avLst/>
          <a:gdLst/>
          <a:ahLst/>
          <a:cxnLst/>
          <a:rect l="0" t="0" r="0" b="0"/>
          <a:pathLst>
            <a:path>
              <a:moveTo>
                <a:pt x="0" y="764825"/>
              </a:moveTo>
              <a:lnTo>
                <a:pt x="177866" y="764825"/>
              </a:lnTo>
              <a:lnTo>
                <a:pt x="177866" y="0"/>
              </a:lnTo>
              <a:lnTo>
                <a:pt x="355732" y="0"/>
              </a:lnTo>
            </a:path>
          </a:pathLst>
        </a:custGeom>
        <a:noFill/>
        <a:ln w="19050" cap="flat" cmpd="sng" algn="ctr">
          <a:solidFill>
            <a:srgbClr val="2F5897">
              <a:shade val="60000"/>
              <a:hueOff val="0"/>
              <a:satOff val="0"/>
              <a:lumOff val="0"/>
              <a:alphaOff val="0"/>
            </a:srgbClr>
          </a:solidFill>
          <a:prstDash val="solid"/>
        </a:ln>
        <a:effectLst/>
      </dgm:spPr>
      <dgm:t>
        <a:bodyPr/>
        <a:lstStyle/>
        <a:p>
          <a:endParaRPr lang="pt-BR"/>
        </a:p>
      </dgm:t>
    </dgm:pt>
    <dgm:pt modelId="{BBBCB1F7-32F8-4F05-B79E-EB9A29529820}" type="sibTrans" cxnId="{A9CC75E8-D163-437A-8F7B-20838AB09488}">
      <dgm:prSet/>
      <dgm:spPr/>
      <dgm:t>
        <a:bodyPr/>
        <a:lstStyle/>
        <a:p>
          <a:endParaRPr lang="pt-BR"/>
        </a:p>
      </dgm:t>
    </dgm:pt>
    <dgm:pt modelId="{274946D4-2E9D-4E8C-87B2-350B555451E1}">
      <dgm:prSet/>
      <dgm:spPr>
        <a:xfrm>
          <a:off x="4273606" y="1520211"/>
          <a:ext cx="1778664" cy="542492"/>
        </a:xfrm>
        <a:prstGeom prst="rect">
          <a:avLst/>
        </a:prstGeom>
        <a:solidFill>
          <a:srgbClr val="9C5252"/>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CCJC/Comissão Especial</a:t>
          </a:r>
        </a:p>
      </dgm:t>
    </dgm:pt>
    <dgm:pt modelId="{F56BAD43-5DF3-48CB-BFD8-1B0B2B22B8A4}" type="parTrans" cxnId="{71C131BE-4FA2-4A60-9506-6F2FEA3EFD7A}">
      <dgm:prSet/>
      <dgm:spPr>
        <a:xfrm>
          <a:off x="3917874" y="1745738"/>
          <a:ext cx="355732" cy="91440"/>
        </a:xfrm>
        <a:custGeom>
          <a:avLst/>
          <a:gdLst/>
          <a:ahLst/>
          <a:cxnLst/>
          <a:rect l="0" t="0" r="0" b="0"/>
          <a:pathLst>
            <a:path>
              <a:moveTo>
                <a:pt x="0" y="45720"/>
              </a:moveTo>
              <a:lnTo>
                <a:pt x="355732" y="45720"/>
              </a:lnTo>
            </a:path>
          </a:pathLst>
        </a:custGeom>
        <a:noFill/>
        <a:ln w="19050" cap="flat" cmpd="sng" algn="ctr">
          <a:solidFill>
            <a:srgbClr val="2F5897">
              <a:shade val="80000"/>
              <a:hueOff val="0"/>
              <a:satOff val="0"/>
              <a:lumOff val="0"/>
              <a:alphaOff val="0"/>
            </a:srgbClr>
          </a:solidFill>
          <a:prstDash val="solid"/>
        </a:ln>
        <a:effectLst/>
      </dgm:spPr>
      <dgm:t>
        <a:bodyPr/>
        <a:lstStyle/>
        <a:p>
          <a:endParaRPr lang="pt-BR"/>
        </a:p>
      </dgm:t>
    </dgm:pt>
    <dgm:pt modelId="{56F90376-3F28-427E-BECA-067B7ABD68F0}" type="sibTrans" cxnId="{71C131BE-4FA2-4A60-9506-6F2FEA3EFD7A}">
      <dgm:prSet/>
      <dgm:spPr/>
      <dgm:t>
        <a:bodyPr/>
        <a:lstStyle/>
        <a:p>
          <a:endParaRPr lang="pt-BR"/>
        </a:p>
      </dgm:t>
    </dgm:pt>
    <dgm:pt modelId="{03A1FB78-93DC-43E8-B6D8-9227DF5FB744}">
      <dgm:prSet/>
      <dgm:spPr>
        <a:xfrm>
          <a:off x="2139209" y="2285037"/>
          <a:ext cx="1778664"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Senado</a:t>
          </a:r>
        </a:p>
      </dgm:t>
    </dgm:pt>
    <dgm:pt modelId="{A9865AD7-D680-4375-8151-2A2E3B8B49C4}" type="parTrans" cxnId="{1BA35078-030D-4C8E-87A6-EAC3C0F4D700}">
      <dgm:prSet/>
      <dgm:spPr>
        <a:xfrm>
          <a:off x="1783476" y="2510564"/>
          <a:ext cx="355732" cy="91440"/>
        </a:xfrm>
        <a:custGeom>
          <a:avLst/>
          <a:gdLst/>
          <a:ahLst/>
          <a:cxnLst/>
          <a:rect l="0" t="0" r="0" b="0"/>
          <a:pathLst>
            <a:path>
              <a:moveTo>
                <a:pt x="0" y="45720"/>
              </a:moveTo>
              <a:lnTo>
                <a:pt x="355732" y="45720"/>
              </a:lnTo>
            </a:path>
          </a:pathLst>
        </a:custGeom>
        <a:noFill/>
        <a:ln w="19050" cap="flat" cmpd="sng" algn="ctr">
          <a:solidFill>
            <a:srgbClr val="2F5897">
              <a:shade val="60000"/>
              <a:hueOff val="0"/>
              <a:satOff val="0"/>
              <a:lumOff val="0"/>
              <a:alphaOff val="0"/>
            </a:srgbClr>
          </a:solidFill>
          <a:prstDash val="solid"/>
        </a:ln>
        <a:effectLst/>
      </dgm:spPr>
      <dgm:t>
        <a:bodyPr/>
        <a:lstStyle/>
        <a:p>
          <a:endParaRPr lang="pt-BR"/>
        </a:p>
      </dgm:t>
    </dgm:pt>
    <dgm:pt modelId="{778F6932-2F08-40A5-901D-36DBB43B97F0}" type="sibTrans" cxnId="{1BA35078-030D-4C8E-87A6-EAC3C0F4D700}">
      <dgm:prSet/>
      <dgm:spPr/>
      <dgm:t>
        <a:bodyPr/>
        <a:lstStyle/>
        <a:p>
          <a:endParaRPr lang="pt-BR"/>
        </a:p>
      </dgm:t>
    </dgm:pt>
    <dgm:pt modelId="{1C086B88-C9DB-46FD-A187-C9F45681E735}">
      <dgm:prSet/>
      <dgm:spPr>
        <a:xfrm>
          <a:off x="4273606" y="2285037"/>
          <a:ext cx="1778664"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ln>
        <a:effectLst/>
      </dgm:spPr>
      <dgm:t>
        <a:bodyPr/>
        <a:lstStyle/>
        <a:p>
          <a:pPr>
            <a:buNone/>
          </a:pPr>
          <a:r>
            <a:rPr lang="pt-BR">
              <a:solidFill>
                <a:sysClr val="window" lastClr="FFFFFF"/>
              </a:solidFill>
              <a:latin typeface="Georgia"/>
              <a:ea typeface="+mn-ea"/>
              <a:cs typeface="+mn-cs"/>
            </a:rPr>
            <a:t>CCJC</a:t>
          </a:r>
          <a:endParaRPr lang="pt-BR" dirty="0">
            <a:solidFill>
              <a:sysClr val="window" lastClr="FFFFFF"/>
            </a:solidFill>
            <a:latin typeface="Georgia"/>
            <a:ea typeface="+mn-ea"/>
            <a:cs typeface="+mn-cs"/>
          </a:endParaRPr>
        </a:p>
      </dgm:t>
    </dgm:pt>
    <dgm:pt modelId="{634D8EF8-B9F9-4564-9E28-7F7D31BC4CA9}" type="parTrans" cxnId="{F68E902C-A676-41D3-9EC7-267350961FC1}">
      <dgm:prSet/>
      <dgm:spPr>
        <a:xfrm>
          <a:off x="3917874" y="2510564"/>
          <a:ext cx="355732" cy="91440"/>
        </a:xfrm>
        <a:custGeom>
          <a:avLst/>
          <a:gdLst/>
          <a:ahLst/>
          <a:cxnLst/>
          <a:rect l="0" t="0" r="0" b="0"/>
          <a:pathLst>
            <a:path>
              <a:moveTo>
                <a:pt x="0" y="45720"/>
              </a:moveTo>
              <a:lnTo>
                <a:pt x="355732" y="45720"/>
              </a:lnTo>
            </a:path>
          </a:pathLst>
        </a:custGeom>
        <a:noFill/>
        <a:ln w="19050" cap="flat" cmpd="sng" algn="ctr">
          <a:solidFill>
            <a:srgbClr val="2F5897">
              <a:shade val="80000"/>
              <a:hueOff val="0"/>
              <a:satOff val="0"/>
              <a:lumOff val="0"/>
              <a:alphaOff val="0"/>
            </a:srgbClr>
          </a:solidFill>
          <a:prstDash val="solid"/>
        </a:ln>
        <a:effectLst/>
      </dgm:spPr>
      <dgm:t>
        <a:bodyPr/>
        <a:lstStyle/>
        <a:p>
          <a:endParaRPr lang="pt-BR"/>
        </a:p>
      </dgm:t>
    </dgm:pt>
    <dgm:pt modelId="{6501C586-3178-42AA-A54B-FA2E26048445}" type="sibTrans" cxnId="{F68E902C-A676-41D3-9EC7-267350961FC1}">
      <dgm:prSet/>
      <dgm:spPr/>
      <dgm:t>
        <a:bodyPr/>
        <a:lstStyle/>
        <a:p>
          <a:endParaRPr lang="pt-BR"/>
        </a:p>
      </dgm:t>
    </dgm:pt>
    <dgm:pt modelId="{B9B3FDC8-1FDD-4902-A526-E9C369568467}">
      <dgm:prSet phldrT="[Texto]"/>
      <dgm:spPr>
        <a:xfrm>
          <a:off x="4812" y="2285037"/>
          <a:ext cx="1778664"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ln>
        <a:effectLst/>
      </dgm:spPr>
      <dgm:t>
        <a:bodyPr/>
        <a:lstStyle/>
        <a:p>
          <a:pPr>
            <a:buNone/>
          </a:pPr>
          <a:r>
            <a:rPr lang="pt-BR" dirty="0">
              <a:solidFill>
                <a:sysClr val="window" lastClr="FFFFFF"/>
              </a:solidFill>
              <a:latin typeface="Georgia"/>
              <a:ea typeface="+mn-ea"/>
              <a:cs typeface="+mn-cs"/>
            </a:rPr>
            <a:t>Etapas</a:t>
          </a:r>
        </a:p>
      </dgm:t>
    </dgm:pt>
    <dgm:pt modelId="{2CEB65C6-DC40-4A37-924B-BA001A82832E}" type="sibTrans" cxnId="{2A003254-D100-428D-9B60-2485CFE4EE57}">
      <dgm:prSet/>
      <dgm:spPr/>
      <dgm:t>
        <a:bodyPr/>
        <a:lstStyle/>
        <a:p>
          <a:endParaRPr lang="pt-BR"/>
        </a:p>
      </dgm:t>
    </dgm:pt>
    <dgm:pt modelId="{0E569AD9-55A7-4758-AA7A-DBE7E834C671}" type="parTrans" cxnId="{2A003254-D100-428D-9B60-2485CFE4EE57}">
      <dgm:prSet/>
      <dgm:spPr/>
      <dgm:t>
        <a:bodyPr/>
        <a:lstStyle/>
        <a:p>
          <a:endParaRPr lang="pt-BR"/>
        </a:p>
      </dgm:t>
    </dgm:pt>
    <dgm:pt modelId="{F45678C3-B75F-45F6-BE99-0C1EA3A6C652}" type="pres">
      <dgm:prSet presAssocID="{3F14059E-33EC-49AF-97F7-5A85C6AFC07A}" presName="hierChild1" presStyleCnt="0">
        <dgm:presLayoutVars>
          <dgm:orgChart val="1"/>
          <dgm:chPref val="1"/>
          <dgm:dir/>
          <dgm:animOne val="branch"/>
          <dgm:animLvl val="lvl"/>
          <dgm:resizeHandles/>
        </dgm:presLayoutVars>
      </dgm:prSet>
      <dgm:spPr/>
      <dgm:t>
        <a:bodyPr/>
        <a:lstStyle/>
        <a:p>
          <a:endParaRPr lang="pt-BR"/>
        </a:p>
      </dgm:t>
    </dgm:pt>
    <dgm:pt modelId="{0E6135C8-30C9-4067-A46B-AC2F072CCEA4}" type="pres">
      <dgm:prSet presAssocID="{B9B3FDC8-1FDD-4902-A526-E9C369568467}" presName="hierRoot1" presStyleCnt="0">
        <dgm:presLayoutVars>
          <dgm:hierBranch val="init"/>
        </dgm:presLayoutVars>
      </dgm:prSet>
      <dgm:spPr/>
    </dgm:pt>
    <dgm:pt modelId="{D36489CC-A360-42FC-AC6C-D50611F026EE}" type="pres">
      <dgm:prSet presAssocID="{B9B3FDC8-1FDD-4902-A526-E9C369568467}" presName="rootComposite1" presStyleCnt="0"/>
      <dgm:spPr/>
    </dgm:pt>
    <dgm:pt modelId="{A77A4F50-2551-4DA9-8536-93A7372501B5}" type="pres">
      <dgm:prSet presAssocID="{B9B3FDC8-1FDD-4902-A526-E9C369568467}" presName="rootText1" presStyleLbl="node0" presStyleIdx="0" presStyleCnt="1">
        <dgm:presLayoutVars>
          <dgm:chPref val="3"/>
        </dgm:presLayoutVars>
      </dgm:prSet>
      <dgm:spPr/>
      <dgm:t>
        <a:bodyPr/>
        <a:lstStyle/>
        <a:p>
          <a:endParaRPr lang="pt-BR"/>
        </a:p>
      </dgm:t>
    </dgm:pt>
    <dgm:pt modelId="{1FFC4654-4F5C-4E10-AA03-985FEA1C5091}" type="pres">
      <dgm:prSet presAssocID="{B9B3FDC8-1FDD-4902-A526-E9C369568467}" presName="rootConnector1" presStyleLbl="node1" presStyleIdx="0" presStyleCnt="0"/>
      <dgm:spPr/>
      <dgm:t>
        <a:bodyPr/>
        <a:lstStyle/>
        <a:p>
          <a:endParaRPr lang="pt-BR"/>
        </a:p>
      </dgm:t>
    </dgm:pt>
    <dgm:pt modelId="{4FCD578D-D80A-46AC-9EF6-DF43F0092D33}" type="pres">
      <dgm:prSet presAssocID="{B9B3FDC8-1FDD-4902-A526-E9C369568467}" presName="hierChild2" presStyleCnt="0"/>
      <dgm:spPr/>
    </dgm:pt>
    <dgm:pt modelId="{1A85BD11-4B63-4C40-9809-DDCE8731F5F4}" type="pres">
      <dgm:prSet presAssocID="{BA65FF8D-638A-4457-8F8C-08D9A263BB87}" presName="Name64" presStyleLbl="parChTrans1D2" presStyleIdx="0" presStyleCnt="3"/>
      <dgm:spPr/>
      <dgm:t>
        <a:bodyPr/>
        <a:lstStyle/>
        <a:p>
          <a:endParaRPr lang="pt-BR"/>
        </a:p>
      </dgm:t>
    </dgm:pt>
    <dgm:pt modelId="{D91879E3-EEC0-41E1-9C0B-3443F44351C4}" type="pres">
      <dgm:prSet presAssocID="{C69C1C13-B266-4B0C-9DCF-F8BF5196E8F1}" presName="hierRoot2" presStyleCnt="0">
        <dgm:presLayoutVars>
          <dgm:hierBranch val="init"/>
        </dgm:presLayoutVars>
      </dgm:prSet>
      <dgm:spPr/>
    </dgm:pt>
    <dgm:pt modelId="{40A66141-8176-44B0-B319-A4A3B614808C}" type="pres">
      <dgm:prSet presAssocID="{C69C1C13-B266-4B0C-9DCF-F8BF5196E8F1}" presName="rootComposite" presStyleCnt="0"/>
      <dgm:spPr/>
    </dgm:pt>
    <dgm:pt modelId="{0D763D89-8D2B-4C44-8FA4-0064BBF6F0DA}" type="pres">
      <dgm:prSet presAssocID="{C69C1C13-B266-4B0C-9DCF-F8BF5196E8F1}" presName="rootText" presStyleLbl="node2" presStyleIdx="0" presStyleCnt="3">
        <dgm:presLayoutVars>
          <dgm:chPref val="3"/>
        </dgm:presLayoutVars>
      </dgm:prSet>
      <dgm:spPr/>
      <dgm:t>
        <a:bodyPr/>
        <a:lstStyle/>
        <a:p>
          <a:endParaRPr lang="pt-BR"/>
        </a:p>
      </dgm:t>
    </dgm:pt>
    <dgm:pt modelId="{150AF672-F3BB-40E4-9036-18380F6460D8}" type="pres">
      <dgm:prSet presAssocID="{C69C1C13-B266-4B0C-9DCF-F8BF5196E8F1}" presName="rootConnector" presStyleLbl="node2" presStyleIdx="0" presStyleCnt="3"/>
      <dgm:spPr/>
      <dgm:t>
        <a:bodyPr/>
        <a:lstStyle/>
        <a:p>
          <a:endParaRPr lang="pt-BR"/>
        </a:p>
      </dgm:t>
    </dgm:pt>
    <dgm:pt modelId="{A692D0C4-7E19-41F8-8022-9EA8CA7681DF}" type="pres">
      <dgm:prSet presAssocID="{C69C1C13-B266-4B0C-9DCF-F8BF5196E8F1}" presName="hierChild4" presStyleCnt="0"/>
      <dgm:spPr/>
    </dgm:pt>
    <dgm:pt modelId="{8EB81042-1809-47D3-9AFB-87C5BCA3F570}" type="pres">
      <dgm:prSet presAssocID="{F56BAD43-5DF3-48CB-BFD8-1B0B2B22B8A4}" presName="Name64" presStyleLbl="parChTrans1D3" presStyleIdx="0" presStyleCnt="2"/>
      <dgm:spPr/>
      <dgm:t>
        <a:bodyPr/>
        <a:lstStyle/>
        <a:p>
          <a:endParaRPr lang="pt-BR"/>
        </a:p>
      </dgm:t>
    </dgm:pt>
    <dgm:pt modelId="{48DC7F89-CB5F-435A-83BD-C17320489ED0}" type="pres">
      <dgm:prSet presAssocID="{274946D4-2E9D-4E8C-87B2-350B555451E1}" presName="hierRoot2" presStyleCnt="0">
        <dgm:presLayoutVars>
          <dgm:hierBranch val="init"/>
        </dgm:presLayoutVars>
      </dgm:prSet>
      <dgm:spPr/>
    </dgm:pt>
    <dgm:pt modelId="{094776BB-8043-4BC8-A10E-ECA8D59E9754}" type="pres">
      <dgm:prSet presAssocID="{274946D4-2E9D-4E8C-87B2-350B555451E1}" presName="rootComposite" presStyleCnt="0"/>
      <dgm:spPr/>
    </dgm:pt>
    <dgm:pt modelId="{E8C93E97-76A0-4A3D-A1DD-870915AE9D06}" type="pres">
      <dgm:prSet presAssocID="{274946D4-2E9D-4E8C-87B2-350B555451E1}" presName="rootText" presStyleLbl="node3" presStyleIdx="0" presStyleCnt="2">
        <dgm:presLayoutVars>
          <dgm:chPref val="3"/>
        </dgm:presLayoutVars>
      </dgm:prSet>
      <dgm:spPr/>
      <dgm:t>
        <a:bodyPr/>
        <a:lstStyle/>
        <a:p>
          <a:endParaRPr lang="pt-BR"/>
        </a:p>
      </dgm:t>
    </dgm:pt>
    <dgm:pt modelId="{D24080F9-59FD-478A-8E38-1CB2FACBA6FB}" type="pres">
      <dgm:prSet presAssocID="{274946D4-2E9D-4E8C-87B2-350B555451E1}" presName="rootConnector" presStyleLbl="node3" presStyleIdx="0" presStyleCnt="2"/>
      <dgm:spPr/>
      <dgm:t>
        <a:bodyPr/>
        <a:lstStyle/>
        <a:p>
          <a:endParaRPr lang="pt-BR"/>
        </a:p>
      </dgm:t>
    </dgm:pt>
    <dgm:pt modelId="{DD1C3D0E-7BCD-4416-A9FC-77FF54010733}" type="pres">
      <dgm:prSet presAssocID="{274946D4-2E9D-4E8C-87B2-350B555451E1}" presName="hierChild4" presStyleCnt="0"/>
      <dgm:spPr/>
    </dgm:pt>
    <dgm:pt modelId="{9B33E3E7-5F5A-40BB-9382-65DC2414927E}" type="pres">
      <dgm:prSet presAssocID="{31D0A0CF-4A5B-4244-A793-E2C4582C3CEB}" presName="Name64" presStyleLbl="parChTrans1D4" presStyleIdx="0" presStyleCnt="2"/>
      <dgm:spPr/>
      <dgm:t>
        <a:bodyPr/>
        <a:lstStyle/>
        <a:p>
          <a:endParaRPr lang="pt-BR"/>
        </a:p>
      </dgm:t>
    </dgm:pt>
    <dgm:pt modelId="{D9356312-830D-4196-860A-0C55523F29D7}" type="pres">
      <dgm:prSet presAssocID="{F778E080-AFD9-4E41-9144-75F8B434B25A}" presName="hierRoot2" presStyleCnt="0">
        <dgm:presLayoutVars>
          <dgm:hierBranch val="init"/>
        </dgm:presLayoutVars>
      </dgm:prSet>
      <dgm:spPr/>
    </dgm:pt>
    <dgm:pt modelId="{49D468A3-B88D-4136-A609-A4C7014D9C93}" type="pres">
      <dgm:prSet presAssocID="{F778E080-AFD9-4E41-9144-75F8B434B25A}" presName="rootComposite" presStyleCnt="0"/>
      <dgm:spPr/>
    </dgm:pt>
    <dgm:pt modelId="{6079C488-C0F5-40C6-8E19-ECE8FDE0C7F7}" type="pres">
      <dgm:prSet presAssocID="{F778E080-AFD9-4E41-9144-75F8B434B25A}" presName="rootText" presStyleLbl="node4" presStyleIdx="0" presStyleCnt="2">
        <dgm:presLayoutVars>
          <dgm:chPref val="3"/>
        </dgm:presLayoutVars>
      </dgm:prSet>
      <dgm:spPr/>
      <dgm:t>
        <a:bodyPr/>
        <a:lstStyle/>
        <a:p>
          <a:endParaRPr lang="pt-BR"/>
        </a:p>
      </dgm:t>
    </dgm:pt>
    <dgm:pt modelId="{3AE0387B-F27D-45C7-ACD8-E8BB1A94610C}" type="pres">
      <dgm:prSet presAssocID="{F778E080-AFD9-4E41-9144-75F8B434B25A}" presName="rootConnector" presStyleLbl="node4" presStyleIdx="0" presStyleCnt="2"/>
      <dgm:spPr/>
      <dgm:t>
        <a:bodyPr/>
        <a:lstStyle/>
        <a:p>
          <a:endParaRPr lang="pt-BR"/>
        </a:p>
      </dgm:t>
    </dgm:pt>
    <dgm:pt modelId="{2AB47E6F-7DF0-4531-87E6-80C97C62C5DF}" type="pres">
      <dgm:prSet presAssocID="{F778E080-AFD9-4E41-9144-75F8B434B25A}" presName="hierChild4" presStyleCnt="0"/>
      <dgm:spPr/>
    </dgm:pt>
    <dgm:pt modelId="{0CCE3F8E-B145-439D-8DA8-3112F144C101}" type="pres">
      <dgm:prSet presAssocID="{F778E080-AFD9-4E41-9144-75F8B434B25A}" presName="hierChild5" presStyleCnt="0"/>
      <dgm:spPr/>
    </dgm:pt>
    <dgm:pt modelId="{7DB8EA52-BEF1-4D4F-B3B1-E7EBF283498A}" type="pres">
      <dgm:prSet presAssocID="{274946D4-2E9D-4E8C-87B2-350B555451E1}" presName="hierChild5" presStyleCnt="0"/>
      <dgm:spPr/>
    </dgm:pt>
    <dgm:pt modelId="{E07984BC-5C3C-4C05-A466-D071DFBFC434}" type="pres">
      <dgm:prSet presAssocID="{C69C1C13-B266-4B0C-9DCF-F8BF5196E8F1}" presName="hierChild5" presStyleCnt="0"/>
      <dgm:spPr/>
    </dgm:pt>
    <dgm:pt modelId="{40850863-7AF6-4A4A-A347-0F3BB3709CC2}" type="pres">
      <dgm:prSet presAssocID="{A9865AD7-D680-4375-8151-2A2E3B8B49C4}" presName="Name64" presStyleLbl="parChTrans1D2" presStyleIdx="1" presStyleCnt="3"/>
      <dgm:spPr/>
      <dgm:t>
        <a:bodyPr/>
        <a:lstStyle/>
        <a:p>
          <a:endParaRPr lang="pt-BR"/>
        </a:p>
      </dgm:t>
    </dgm:pt>
    <dgm:pt modelId="{6900415C-8D62-4491-90DE-E19ABEF824F5}" type="pres">
      <dgm:prSet presAssocID="{03A1FB78-93DC-43E8-B6D8-9227DF5FB744}" presName="hierRoot2" presStyleCnt="0">
        <dgm:presLayoutVars>
          <dgm:hierBranch val="init"/>
        </dgm:presLayoutVars>
      </dgm:prSet>
      <dgm:spPr/>
    </dgm:pt>
    <dgm:pt modelId="{FE1E19A1-B6C4-4AB0-98C8-DE65FE1776F3}" type="pres">
      <dgm:prSet presAssocID="{03A1FB78-93DC-43E8-B6D8-9227DF5FB744}" presName="rootComposite" presStyleCnt="0"/>
      <dgm:spPr/>
    </dgm:pt>
    <dgm:pt modelId="{94C24167-D7E8-42F4-A084-E5B8810AD5AE}" type="pres">
      <dgm:prSet presAssocID="{03A1FB78-93DC-43E8-B6D8-9227DF5FB744}" presName="rootText" presStyleLbl="node2" presStyleIdx="1" presStyleCnt="3">
        <dgm:presLayoutVars>
          <dgm:chPref val="3"/>
        </dgm:presLayoutVars>
      </dgm:prSet>
      <dgm:spPr/>
      <dgm:t>
        <a:bodyPr/>
        <a:lstStyle/>
        <a:p>
          <a:endParaRPr lang="pt-BR"/>
        </a:p>
      </dgm:t>
    </dgm:pt>
    <dgm:pt modelId="{8B0C6C32-BD21-48E9-B681-9D99CBBB2F13}" type="pres">
      <dgm:prSet presAssocID="{03A1FB78-93DC-43E8-B6D8-9227DF5FB744}" presName="rootConnector" presStyleLbl="node2" presStyleIdx="1" presStyleCnt="3"/>
      <dgm:spPr/>
      <dgm:t>
        <a:bodyPr/>
        <a:lstStyle/>
        <a:p>
          <a:endParaRPr lang="pt-BR"/>
        </a:p>
      </dgm:t>
    </dgm:pt>
    <dgm:pt modelId="{D627A37F-3EEF-4120-B895-84C0BFB80267}" type="pres">
      <dgm:prSet presAssocID="{03A1FB78-93DC-43E8-B6D8-9227DF5FB744}" presName="hierChild4" presStyleCnt="0"/>
      <dgm:spPr/>
    </dgm:pt>
    <dgm:pt modelId="{5E354ACB-89C2-46C2-BEAE-326FB20E5138}" type="pres">
      <dgm:prSet presAssocID="{634D8EF8-B9F9-4564-9E28-7F7D31BC4CA9}" presName="Name64" presStyleLbl="parChTrans1D3" presStyleIdx="1" presStyleCnt="2"/>
      <dgm:spPr/>
      <dgm:t>
        <a:bodyPr/>
        <a:lstStyle/>
        <a:p>
          <a:endParaRPr lang="pt-BR"/>
        </a:p>
      </dgm:t>
    </dgm:pt>
    <dgm:pt modelId="{D545E5A0-4014-4A7C-B571-18BEF192C440}" type="pres">
      <dgm:prSet presAssocID="{1C086B88-C9DB-46FD-A187-C9F45681E735}" presName="hierRoot2" presStyleCnt="0">
        <dgm:presLayoutVars>
          <dgm:hierBranch val="init"/>
        </dgm:presLayoutVars>
      </dgm:prSet>
      <dgm:spPr/>
    </dgm:pt>
    <dgm:pt modelId="{DB6D40A8-6A50-4C00-BD3D-5997D8B19564}" type="pres">
      <dgm:prSet presAssocID="{1C086B88-C9DB-46FD-A187-C9F45681E735}" presName="rootComposite" presStyleCnt="0"/>
      <dgm:spPr/>
    </dgm:pt>
    <dgm:pt modelId="{A1FB7AFE-AAD3-4AA9-A507-3F0B6EE87F2D}" type="pres">
      <dgm:prSet presAssocID="{1C086B88-C9DB-46FD-A187-C9F45681E735}" presName="rootText" presStyleLbl="node3" presStyleIdx="1" presStyleCnt="2">
        <dgm:presLayoutVars>
          <dgm:chPref val="3"/>
        </dgm:presLayoutVars>
      </dgm:prSet>
      <dgm:spPr/>
      <dgm:t>
        <a:bodyPr/>
        <a:lstStyle/>
        <a:p>
          <a:endParaRPr lang="pt-BR"/>
        </a:p>
      </dgm:t>
    </dgm:pt>
    <dgm:pt modelId="{B8AC81FD-3F6D-4D34-A8E1-1B53F119E151}" type="pres">
      <dgm:prSet presAssocID="{1C086B88-C9DB-46FD-A187-C9F45681E735}" presName="rootConnector" presStyleLbl="node3" presStyleIdx="1" presStyleCnt="2"/>
      <dgm:spPr/>
      <dgm:t>
        <a:bodyPr/>
        <a:lstStyle/>
        <a:p>
          <a:endParaRPr lang="pt-BR"/>
        </a:p>
      </dgm:t>
    </dgm:pt>
    <dgm:pt modelId="{7C15C796-337A-4F0E-9B5E-1720867E6503}" type="pres">
      <dgm:prSet presAssocID="{1C086B88-C9DB-46FD-A187-C9F45681E735}" presName="hierChild4" presStyleCnt="0"/>
      <dgm:spPr/>
    </dgm:pt>
    <dgm:pt modelId="{91A789D1-EA6E-4BCB-A4B0-A7EE7D258A0E}" type="pres">
      <dgm:prSet presAssocID="{6F7EBE99-5E23-464C-90E5-168E9FD7F386}" presName="Name64" presStyleLbl="parChTrans1D4" presStyleIdx="1" presStyleCnt="2"/>
      <dgm:spPr/>
      <dgm:t>
        <a:bodyPr/>
        <a:lstStyle/>
        <a:p>
          <a:endParaRPr lang="pt-BR"/>
        </a:p>
      </dgm:t>
    </dgm:pt>
    <dgm:pt modelId="{A3F7E377-E284-4EBA-AE5D-1938AF442CCA}" type="pres">
      <dgm:prSet presAssocID="{53CBB2C4-B1E3-4F47-BA1A-53CD9A3CEBA9}" presName="hierRoot2" presStyleCnt="0">
        <dgm:presLayoutVars>
          <dgm:hierBranch val="init"/>
        </dgm:presLayoutVars>
      </dgm:prSet>
      <dgm:spPr/>
    </dgm:pt>
    <dgm:pt modelId="{3B4F0687-3304-4FEB-AE6C-F6ADDB2295D3}" type="pres">
      <dgm:prSet presAssocID="{53CBB2C4-B1E3-4F47-BA1A-53CD9A3CEBA9}" presName="rootComposite" presStyleCnt="0"/>
      <dgm:spPr/>
    </dgm:pt>
    <dgm:pt modelId="{E53C12CD-4BFC-4292-9A27-9287A6CA259C}" type="pres">
      <dgm:prSet presAssocID="{53CBB2C4-B1E3-4F47-BA1A-53CD9A3CEBA9}" presName="rootText" presStyleLbl="node4" presStyleIdx="1" presStyleCnt="2">
        <dgm:presLayoutVars>
          <dgm:chPref val="3"/>
        </dgm:presLayoutVars>
      </dgm:prSet>
      <dgm:spPr/>
      <dgm:t>
        <a:bodyPr/>
        <a:lstStyle/>
        <a:p>
          <a:endParaRPr lang="pt-BR"/>
        </a:p>
      </dgm:t>
    </dgm:pt>
    <dgm:pt modelId="{C38020C1-6B76-4248-AB92-D6D331F9B171}" type="pres">
      <dgm:prSet presAssocID="{53CBB2C4-B1E3-4F47-BA1A-53CD9A3CEBA9}" presName="rootConnector" presStyleLbl="node4" presStyleIdx="1" presStyleCnt="2"/>
      <dgm:spPr/>
      <dgm:t>
        <a:bodyPr/>
        <a:lstStyle/>
        <a:p>
          <a:endParaRPr lang="pt-BR"/>
        </a:p>
      </dgm:t>
    </dgm:pt>
    <dgm:pt modelId="{E311AED9-72DB-480A-9656-CB9034A47B36}" type="pres">
      <dgm:prSet presAssocID="{53CBB2C4-B1E3-4F47-BA1A-53CD9A3CEBA9}" presName="hierChild4" presStyleCnt="0"/>
      <dgm:spPr/>
    </dgm:pt>
    <dgm:pt modelId="{DC088F59-CE2D-4DEC-A48F-2CA9B70EEA93}" type="pres">
      <dgm:prSet presAssocID="{53CBB2C4-B1E3-4F47-BA1A-53CD9A3CEBA9}" presName="hierChild5" presStyleCnt="0"/>
      <dgm:spPr/>
    </dgm:pt>
    <dgm:pt modelId="{E567A5EC-23C5-472A-A798-71297B0294EA}" type="pres">
      <dgm:prSet presAssocID="{1C086B88-C9DB-46FD-A187-C9F45681E735}" presName="hierChild5" presStyleCnt="0"/>
      <dgm:spPr/>
    </dgm:pt>
    <dgm:pt modelId="{A593D69E-C860-4CD2-8FE4-CA4EAF041ED3}" type="pres">
      <dgm:prSet presAssocID="{03A1FB78-93DC-43E8-B6D8-9227DF5FB744}" presName="hierChild5" presStyleCnt="0"/>
      <dgm:spPr/>
    </dgm:pt>
    <dgm:pt modelId="{8B785074-3282-4393-AC23-1341AA1489D0}" type="pres">
      <dgm:prSet presAssocID="{EFEF9B9A-7056-465F-9491-BAB078CF0C15}" presName="Name64" presStyleLbl="parChTrans1D2" presStyleIdx="2" presStyleCnt="3"/>
      <dgm:spPr/>
      <dgm:t>
        <a:bodyPr/>
        <a:lstStyle/>
        <a:p>
          <a:endParaRPr lang="pt-BR"/>
        </a:p>
      </dgm:t>
    </dgm:pt>
    <dgm:pt modelId="{A1DCF42F-D6F6-4261-B594-73DAABAB737A}" type="pres">
      <dgm:prSet presAssocID="{9DEFDAEC-C175-4B15-9F51-2B535575CF2C}" presName="hierRoot2" presStyleCnt="0">
        <dgm:presLayoutVars>
          <dgm:hierBranch val="init"/>
        </dgm:presLayoutVars>
      </dgm:prSet>
      <dgm:spPr/>
    </dgm:pt>
    <dgm:pt modelId="{1D285894-6820-4E82-BC7D-A25203D9931D}" type="pres">
      <dgm:prSet presAssocID="{9DEFDAEC-C175-4B15-9F51-2B535575CF2C}" presName="rootComposite" presStyleCnt="0"/>
      <dgm:spPr/>
    </dgm:pt>
    <dgm:pt modelId="{9E2B262D-F5B0-44DB-A9AB-640C27951ADD}" type="pres">
      <dgm:prSet presAssocID="{9DEFDAEC-C175-4B15-9F51-2B535575CF2C}" presName="rootText" presStyleLbl="node2" presStyleIdx="2" presStyleCnt="3" custScaleX="340980">
        <dgm:presLayoutVars>
          <dgm:chPref val="3"/>
        </dgm:presLayoutVars>
      </dgm:prSet>
      <dgm:spPr/>
      <dgm:t>
        <a:bodyPr/>
        <a:lstStyle/>
        <a:p>
          <a:endParaRPr lang="pt-BR"/>
        </a:p>
      </dgm:t>
    </dgm:pt>
    <dgm:pt modelId="{8318300F-B04C-48AE-8D27-6BF1FB0EA03D}" type="pres">
      <dgm:prSet presAssocID="{9DEFDAEC-C175-4B15-9F51-2B535575CF2C}" presName="rootConnector" presStyleLbl="node2" presStyleIdx="2" presStyleCnt="3"/>
      <dgm:spPr/>
      <dgm:t>
        <a:bodyPr/>
        <a:lstStyle/>
        <a:p>
          <a:endParaRPr lang="pt-BR"/>
        </a:p>
      </dgm:t>
    </dgm:pt>
    <dgm:pt modelId="{5BAD4FD4-0F6F-4F5D-B138-BB020C861750}" type="pres">
      <dgm:prSet presAssocID="{9DEFDAEC-C175-4B15-9F51-2B535575CF2C}" presName="hierChild4" presStyleCnt="0"/>
      <dgm:spPr/>
    </dgm:pt>
    <dgm:pt modelId="{910B9A60-21BB-46CC-B89C-9440742B4216}" type="pres">
      <dgm:prSet presAssocID="{9DEFDAEC-C175-4B15-9F51-2B535575CF2C}" presName="hierChild5" presStyleCnt="0"/>
      <dgm:spPr/>
    </dgm:pt>
    <dgm:pt modelId="{4270EC85-5119-4487-8644-98C13C087597}" type="pres">
      <dgm:prSet presAssocID="{B9B3FDC8-1FDD-4902-A526-E9C369568467}" presName="hierChild3" presStyleCnt="0"/>
      <dgm:spPr/>
    </dgm:pt>
  </dgm:ptLst>
  <dgm:cxnLst>
    <dgm:cxn modelId="{727B08EC-CA40-4C94-AB17-808C76012DE0}" type="presOf" srcId="{53CBB2C4-B1E3-4F47-BA1A-53CD9A3CEBA9}" destId="{C38020C1-6B76-4248-AB92-D6D331F9B171}" srcOrd="1" destOrd="0" presId="urn:microsoft.com/office/officeart/2009/3/layout/HorizontalOrganizationChart"/>
    <dgm:cxn modelId="{E27C7D4F-F8D6-466D-8F5E-E0C668071916}" type="presOf" srcId="{EFEF9B9A-7056-465F-9491-BAB078CF0C15}" destId="{8B785074-3282-4393-AC23-1341AA1489D0}" srcOrd="0" destOrd="0" presId="urn:microsoft.com/office/officeart/2009/3/layout/HorizontalOrganizationChart"/>
    <dgm:cxn modelId="{4FDA8740-B0B0-47CD-AFE8-A8D6733D3E2D}" type="presOf" srcId="{B9B3FDC8-1FDD-4902-A526-E9C369568467}" destId="{1FFC4654-4F5C-4E10-AA03-985FEA1C5091}" srcOrd="1" destOrd="0" presId="urn:microsoft.com/office/officeart/2009/3/layout/HorizontalOrganizationChart"/>
    <dgm:cxn modelId="{46274301-7A6E-42B4-92F8-C337E5E0A4B3}" type="presOf" srcId="{F56BAD43-5DF3-48CB-BFD8-1B0B2B22B8A4}" destId="{8EB81042-1809-47D3-9AFB-87C5BCA3F570}" srcOrd="0" destOrd="0" presId="urn:microsoft.com/office/officeart/2009/3/layout/HorizontalOrganizationChart"/>
    <dgm:cxn modelId="{D147E764-8E22-4651-B1F7-55AC6F9F2A52}" type="presOf" srcId="{1C086B88-C9DB-46FD-A187-C9F45681E735}" destId="{B8AC81FD-3F6D-4D34-A8E1-1B53F119E151}" srcOrd="1" destOrd="0" presId="urn:microsoft.com/office/officeart/2009/3/layout/HorizontalOrganizationChart"/>
    <dgm:cxn modelId="{1BD40714-CAC3-4DD4-BAD3-5AD26DB14527}" srcId="{274946D4-2E9D-4E8C-87B2-350B555451E1}" destId="{F778E080-AFD9-4E41-9144-75F8B434B25A}" srcOrd="0" destOrd="0" parTransId="{31D0A0CF-4A5B-4244-A793-E2C4582C3CEB}" sibTransId="{F3B1996B-ACB8-4EC7-8506-269DE66DD675}"/>
    <dgm:cxn modelId="{17C7E13F-9EF2-4FA2-A254-4614A3A3CA58}" type="presOf" srcId="{F778E080-AFD9-4E41-9144-75F8B434B25A}" destId="{3AE0387B-F27D-45C7-ACD8-E8BB1A94610C}" srcOrd="1" destOrd="0" presId="urn:microsoft.com/office/officeart/2009/3/layout/HorizontalOrganizationChart"/>
    <dgm:cxn modelId="{0654B628-86B3-4DA4-A07F-08695E3F910A}" type="presOf" srcId="{A9865AD7-D680-4375-8151-2A2E3B8B49C4}" destId="{40850863-7AF6-4A4A-A347-0F3BB3709CC2}" srcOrd="0" destOrd="0" presId="urn:microsoft.com/office/officeart/2009/3/layout/HorizontalOrganizationChart"/>
    <dgm:cxn modelId="{F68E902C-A676-41D3-9EC7-267350961FC1}" srcId="{03A1FB78-93DC-43E8-B6D8-9227DF5FB744}" destId="{1C086B88-C9DB-46FD-A187-C9F45681E735}" srcOrd="0" destOrd="0" parTransId="{634D8EF8-B9F9-4564-9E28-7F7D31BC4CA9}" sibTransId="{6501C586-3178-42AA-A54B-FA2E26048445}"/>
    <dgm:cxn modelId="{A3763F03-8217-4F5D-9A4F-7B2301F699C4}" type="presOf" srcId="{6F7EBE99-5E23-464C-90E5-168E9FD7F386}" destId="{91A789D1-EA6E-4BCB-A4B0-A7EE7D258A0E}" srcOrd="0" destOrd="0" presId="urn:microsoft.com/office/officeart/2009/3/layout/HorizontalOrganizationChart"/>
    <dgm:cxn modelId="{20A53F76-3CA5-4B48-94CD-BC23C4998B04}" srcId="{1C086B88-C9DB-46FD-A187-C9F45681E735}" destId="{53CBB2C4-B1E3-4F47-BA1A-53CD9A3CEBA9}" srcOrd="0" destOrd="0" parTransId="{6F7EBE99-5E23-464C-90E5-168E9FD7F386}" sibTransId="{EE2C1BB6-617B-49D0-9C88-37F285F32E92}"/>
    <dgm:cxn modelId="{71C131BE-4FA2-4A60-9506-6F2FEA3EFD7A}" srcId="{C69C1C13-B266-4B0C-9DCF-F8BF5196E8F1}" destId="{274946D4-2E9D-4E8C-87B2-350B555451E1}" srcOrd="0" destOrd="0" parTransId="{F56BAD43-5DF3-48CB-BFD8-1B0B2B22B8A4}" sibTransId="{56F90376-3F28-427E-BECA-067B7ABD68F0}"/>
    <dgm:cxn modelId="{4318E4AA-3DAB-48EB-A0D4-0060B49E2A96}" type="presOf" srcId="{1C086B88-C9DB-46FD-A187-C9F45681E735}" destId="{A1FB7AFE-AAD3-4AA9-A507-3F0B6EE87F2D}" srcOrd="0" destOrd="0" presId="urn:microsoft.com/office/officeart/2009/3/layout/HorizontalOrganizationChart"/>
    <dgm:cxn modelId="{15530452-1BB4-41C1-BE47-44A2B862331B}" type="presOf" srcId="{9DEFDAEC-C175-4B15-9F51-2B535575CF2C}" destId="{8318300F-B04C-48AE-8D27-6BF1FB0EA03D}" srcOrd="1" destOrd="0" presId="urn:microsoft.com/office/officeart/2009/3/layout/HorizontalOrganizationChart"/>
    <dgm:cxn modelId="{13A7BB65-3EC4-40AC-A01F-F545126EA5CC}" srcId="{B9B3FDC8-1FDD-4902-A526-E9C369568467}" destId="{9DEFDAEC-C175-4B15-9F51-2B535575CF2C}" srcOrd="2" destOrd="0" parTransId="{EFEF9B9A-7056-465F-9491-BAB078CF0C15}" sibTransId="{F201D046-29A6-49D9-BFD3-0525F3ABB8D3}"/>
    <dgm:cxn modelId="{B0D793BE-854A-43D8-A129-A69A38BD5A35}" type="presOf" srcId="{3F14059E-33EC-49AF-97F7-5A85C6AFC07A}" destId="{F45678C3-B75F-45F6-BE99-0C1EA3A6C652}" srcOrd="0" destOrd="0" presId="urn:microsoft.com/office/officeart/2009/3/layout/HorizontalOrganizationChart"/>
    <dgm:cxn modelId="{D2A8A0A4-65F0-432F-81BC-1F3584BEE2B7}" type="presOf" srcId="{C69C1C13-B266-4B0C-9DCF-F8BF5196E8F1}" destId="{150AF672-F3BB-40E4-9036-18380F6460D8}" srcOrd="1" destOrd="0" presId="urn:microsoft.com/office/officeart/2009/3/layout/HorizontalOrganizationChart"/>
    <dgm:cxn modelId="{924F32F8-6B6E-44F8-AFDB-5A10F0997A2E}" type="presOf" srcId="{274946D4-2E9D-4E8C-87B2-350B555451E1}" destId="{D24080F9-59FD-478A-8E38-1CB2FACBA6FB}" srcOrd="1" destOrd="0" presId="urn:microsoft.com/office/officeart/2009/3/layout/HorizontalOrganizationChart"/>
    <dgm:cxn modelId="{AF9D743E-FD4C-45C7-BC02-37B8FABFA8D7}" type="presOf" srcId="{9DEFDAEC-C175-4B15-9F51-2B535575CF2C}" destId="{9E2B262D-F5B0-44DB-A9AB-640C27951ADD}" srcOrd="0" destOrd="0" presId="urn:microsoft.com/office/officeart/2009/3/layout/HorizontalOrganizationChart"/>
    <dgm:cxn modelId="{6C40098F-5A11-43B1-A411-1E89B7F8BDF6}" type="presOf" srcId="{31D0A0CF-4A5B-4244-A793-E2C4582C3CEB}" destId="{9B33E3E7-5F5A-40BB-9382-65DC2414927E}" srcOrd="0" destOrd="0" presId="urn:microsoft.com/office/officeart/2009/3/layout/HorizontalOrganizationChart"/>
    <dgm:cxn modelId="{5BDB6A65-9F79-4C57-838C-FEF4EAA147B2}" type="presOf" srcId="{03A1FB78-93DC-43E8-B6D8-9227DF5FB744}" destId="{8B0C6C32-BD21-48E9-B681-9D99CBBB2F13}" srcOrd="1" destOrd="0" presId="urn:microsoft.com/office/officeart/2009/3/layout/HorizontalOrganizationChart"/>
    <dgm:cxn modelId="{70256051-0367-4503-ACC7-3151DA08D277}" type="presOf" srcId="{F778E080-AFD9-4E41-9144-75F8B434B25A}" destId="{6079C488-C0F5-40C6-8E19-ECE8FDE0C7F7}" srcOrd="0" destOrd="0" presId="urn:microsoft.com/office/officeart/2009/3/layout/HorizontalOrganizationChart"/>
    <dgm:cxn modelId="{8C94202F-30DF-429B-BB6C-A1DCCBA08CF5}" type="presOf" srcId="{C69C1C13-B266-4B0C-9DCF-F8BF5196E8F1}" destId="{0D763D89-8D2B-4C44-8FA4-0064BBF6F0DA}" srcOrd="0" destOrd="0" presId="urn:microsoft.com/office/officeart/2009/3/layout/HorizontalOrganizationChart"/>
    <dgm:cxn modelId="{5BE3DC9B-2375-459D-8113-6E069BA9270B}" type="presOf" srcId="{53CBB2C4-B1E3-4F47-BA1A-53CD9A3CEBA9}" destId="{E53C12CD-4BFC-4292-9A27-9287A6CA259C}" srcOrd="0" destOrd="0" presId="urn:microsoft.com/office/officeart/2009/3/layout/HorizontalOrganizationChart"/>
    <dgm:cxn modelId="{A39EAD66-01B4-48EB-890C-636FB0382D22}" type="presOf" srcId="{634D8EF8-B9F9-4564-9E28-7F7D31BC4CA9}" destId="{5E354ACB-89C2-46C2-BEAE-326FB20E5138}" srcOrd="0" destOrd="0" presId="urn:microsoft.com/office/officeart/2009/3/layout/HorizontalOrganizationChart"/>
    <dgm:cxn modelId="{2A003254-D100-428D-9B60-2485CFE4EE57}" srcId="{3F14059E-33EC-49AF-97F7-5A85C6AFC07A}" destId="{B9B3FDC8-1FDD-4902-A526-E9C369568467}" srcOrd="0" destOrd="0" parTransId="{0E569AD9-55A7-4758-AA7A-DBE7E834C671}" sibTransId="{2CEB65C6-DC40-4A37-924B-BA001A82832E}"/>
    <dgm:cxn modelId="{44D49F20-0345-4497-AB73-6295DE74AA1E}" type="presOf" srcId="{03A1FB78-93DC-43E8-B6D8-9227DF5FB744}" destId="{94C24167-D7E8-42F4-A084-E5B8810AD5AE}" srcOrd="0" destOrd="0" presId="urn:microsoft.com/office/officeart/2009/3/layout/HorizontalOrganizationChart"/>
    <dgm:cxn modelId="{5AEF971D-1218-496A-8BC9-B4CB5D7FBC61}" type="presOf" srcId="{B9B3FDC8-1FDD-4902-A526-E9C369568467}" destId="{A77A4F50-2551-4DA9-8536-93A7372501B5}" srcOrd="0" destOrd="0" presId="urn:microsoft.com/office/officeart/2009/3/layout/HorizontalOrganizationChart"/>
    <dgm:cxn modelId="{499FB2A6-B758-4C47-83F7-5013B399E504}" type="presOf" srcId="{BA65FF8D-638A-4457-8F8C-08D9A263BB87}" destId="{1A85BD11-4B63-4C40-9809-DDCE8731F5F4}" srcOrd="0" destOrd="0" presId="urn:microsoft.com/office/officeart/2009/3/layout/HorizontalOrganizationChart"/>
    <dgm:cxn modelId="{A9CC75E8-D163-437A-8F7B-20838AB09488}" srcId="{B9B3FDC8-1FDD-4902-A526-E9C369568467}" destId="{C69C1C13-B266-4B0C-9DCF-F8BF5196E8F1}" srcOrd="0" destOrd="0" parTransId="{BA65FF8D-638A-4457-8F8C-08D9A263BB87}" sibTransId="{BBBCB1F7-32F8-4F05-B79E-EB9A29529820}"/>
    <dgm:cxn modelId="{1BA35078-030D-4C8E-87A6-EAC3C0F4D700}" srcId="{B9B3FDC8-1FDD-4902-A526-E9C369568467}" destId="{03A1FB78-93DC-43E8-B6D8-9227DF5FB744}" srcOrd="1" destOrd="0" parTransId="{A9865AD7-D680-4375-8151-2A2E3B8B49C4}" sibTransId="{778F6932-2F08-40A5-901D-36DBB43B97F0}"/>
    <dgm:cxn modelId="{6F5B95A0-3C60-41BD-B5F0-9158F817AB69}" type="presOf" srcId="{274946D4-2E9D-4E8C-87B2-350B555451E1}" destId="{E8C93E97-76A0-4A3D-A1DD-870915AE9D06}" srcOrd="0" destOrd="0" presId="urn:microsoft.com/office/officeart/2009/3/layout/HorizontalOrganizationChart"/>
    <dgm:cxn modelId="{6DF86059-AAA8-434D-885E-52CB0311E13E}" type="presParOf" srcId="{F45678C3-B75F-45F6-BE99-0C1EA3A6C652}" destId="{0E6135C8-30C9-4067-A46B-AC2F072CCEA4}" srcOrd="0" destOrd="0" presId="urn:microsoft.com/office/officeart/2009/3/layout/HorizontalOrganizationChart"/>
    <dgm:cxn modelId="{1625C55C-7AB0-4D6D-9EF2-0F6A68D203D8}" type="presParOf" srcId="{0E6135C8-30C9-4067-A46B-AC2F072CCEA4}" destId="{D36489CC-A360-42FC-AC6C-D50611F026EE}" srcOrd="0" destOrd="0" presId="urn:microsoft.com/office/officeart/2009/3/layout/HorizontalOrganizationChart"/>
    <dgm:cxn modelId="{088AF8F4-E241-4483-9352-BC39904E5503}" type="presParOf" srcId="{D36489CC-A360-42FC-AC6C-D50611F026EE}" destId="{A77A4F50-2551-4DA9-8536-93A7372501B5}" srcOrd="0" destOrd="0" presId="urn:microsoft.com/office/officeart/2009/3/layout/HorizontalOrganizationChart"/>
    <dgm:cxn modelId="{D56581DF-A79B-47FD-87DD-28B5F8E7C7DB}" type="presParOf" srcId="{D36489CC-A360-42FC-AC6C-D50611F026EE}" destId="{1FFC4654-4F5C-4E10-AA03-985FEA1C5091}" srcOrd="1" destOrd="0" presId="urn:microsoft.com/office/officeart/2009/3/layout/HorizontalOrganizationChart"/>
    <dgm:cxn modelId="{293A42C2-1471-4E42-A3B5-77F4A6B715E8}" type="presParOf" srcId="{0E6135C8-30C9-4067-A46B-AC2F072CCEA4}" destId="{4FCD578D-D80A-46AC-9EF6-DF43F0092D33}" srcOrd="1" destOrd="0" presId="urn:microsoft.com/office/officeart/2009/3/layout/HorizontalOrganizationChart"/>
    <dgm:cxn modelId="{C8DED79D-EFD1-4E3D-8239-E428E2C16BD9}" type="presParOf" srcId="{4FCD578D-D80A-46AC-9EF6-DF43F0092D33}" destId="{1A85BD11-4B63-4C40-9809-DDCE8731F5F4}" srcOrd="0" destOrd="0" presId="urn:microsoft.com/office/officeart/2009/3/layout/HorizontalOrganizationChart"/>
    <dgm:cxn modelId="{9C6D07CE-680E-4E9D-AD14-2036A99F033C}" type="presParOf" srcId="{4FCD578D-D80A-46AC-9EF6-DF43F0092D33}" destId="{D91879E3-EEC0-41E1-9C0B-3443F44351C4}" srcOrd="1" destOrd="0" presId="urn:microsoft.com/office/officeart/2009/3/layout/HorizontalOrganizationChart"/>
    <dgm:cxn modelId="{C4D430F4-9AB2-49A7-8A54-FBA9130B61C6}" type="presParOf" srcId="{D91879E3-EEC0-41E1-9C0B-3443F44351C4}" destId="{40A66141-8176-44B0-B319-A4A3B614808C}" srcOrd="0" destOrd="0" presId="urn:microsoft.com/office/officeart/2009/3/layout/HorizontalOrganizationChart"/>
    <dgm:cxn modelId="{398E8509-2A6C-4BC3-9925-C075C586FC06}" type="presParOf" srcId="{40A66141-8176-44B0-B319-A4A3B614808C}" destId="{0D763D89-8D2B-4C44-8FA4-0064BBF6F0DA}" srcOrd="0" destOrd="0" presId="urn:microsoft.com/office/officeart/2009/3/layout/HorizontalOrganizationChart"/>
    <dgm:cxn modelId="{171AC443-B630-4AE9-8200-E2464B1916DD}" type="presParOf" srcId="{40A66141-8176-44B0-B319-A4A3B614808C}" destId="{150AF672-F3BB-40E4-9036-18380F6460D8}" srcOrd="1" destOrd="0" presId="urn:microsoft.com/office/officeart/2009/3/layout/HorizontalOrganizationChart"/>
    <dgm:cxn modelId="{C1B3CFD4-0959-4CCC-BA09-A267F967FDE3}" type="presParOf" srcId="{D91879E3-EEC0-41E1-9C0B-3443F44351C4}" destId="{A692D0C4-7E19-41F8-8022-9EA8CA7681DF}" srcOrd="1" destOrd="0" presId="urn:microsoft.com/office/officeart/2009/3/layout/HorizontalOrganizationChart"/>
    <dgm:cxn modelId="{2A94456C-7AFC-4F15-AC07-FF957CEC34D6}" type="presParOf" srcId="{A692D0C4-7E19-41F8-8022-9EA8CA7681DF}" destId="{8EB81042-1809-47D3-9AFB-87C5BCA3F570}" srcOrd="0" destOrd="0" presId="urn:microsoft.com/office/officeart/2009/3/layout/HorizontalOrganizationChart"/>
    <dgm:cxn modelId="{FA56E79D-0F8F-4627-AFB3-482F1D53BA3F}" type="presParOf" srcId="{A692D0C4-7E19-41F8-8022-9EA8CA7681DF}" destId="{48DC7F89-CB5F-435A-83BD-C17320489ED0}" srcOrd="1" destOrd="0" presId="urn:microsoft.com/office/officeart/2009/3/layout/HorizontalOrganizationChart"/>
    <dgm:cxn modelId="{8839E891-B8C7-442E-8F97-E6001B6A1705}" type="presParOf" srcId="{48DC7F89-CB5F-435A-83BD-C17320489ED0}" destId="{094776BB-8043-4BC8-A10E-ECA8D59E9754}" srcOrd="0" destOrd="0" presId="urn:microsoft.com/office/officeart/2009/3/layout/HorizontalOrganizationChart"/>
    <dgm:cxn modelId="{1BB00F6E-9774-47E5-B81A-E9A7C5A3A371}" type="presParOf" srcId="{094776BB-8043-4BC8-A10E-ECA8D59E9754}" destId="{E8C93E97-76A0-4A3D-A1DD-870915AE9D06}" srcOrd="0" destOrd="0" presId="urn:microsoft.com/office/officeart/2009/3/layout/HorizontalOrganizationChart"/>
    <dgm:cxn modelId="{0BED2CF7-E524-47F0-B593-48A921FABA8C}" type="presParOf" srcId="{094776BB-8043-4BC8-A10E-ECA8D59E9754}" destId="{D24080F9-59FD-478A-8E38-1CB2FACBA6FB}" srcOrd="1" destOrd="0" presId="urn:microsoft.com/office/officeart/2009/3/layout/HorizontalOrganizationChart"/>
    <dgm:cxn modelId="{094C7F40-B362-49C4-B7F2-1561E8DF9C3E}" type="presParOf" srcId="{48DC7F89-CB5F-435A-83BD-C17320489ED0}" destId="{DD1C3D0E-7BCD-4416-A9FC-77FF54010733}" srcOrd="1" destOrd="0" presId="urn:microsoft.com/office/officeart/2009/3/layout/HorizontalOrganizationChart"/>
    <dgm:cxn modelId="{72C8DB80-C357-443C-917F-CA50F1126432}" type="presParOf" srcId="{DD1C3D0E-7BCD-4416-A9FC-77FF54010733}" destId="{9B33E3E7-5F5A-40BB-9382-65DC2414927E}" srcOrd="0" destOrd="0" presId="urn:microsoft.com/office/officeart/2009/3/layout/HorizontalOrganizationChart"/>
    <dgm:cxn modelId="{21CB013B-9CAE-40FF-B23D-AF2E52C1CE2F}" type="presParOf" srcId="{DD1C3D0E-7BCD-4416-A9FC-77FF54010733}" destId="{D9356312-830D-4196-860A-0C55523F29D7}" srcOrd="1" destOrd="0" presId="urn:microsoft.com/office/officeart/2009/3/layout/HorizontalOrganizationChart"/>
    <dgm:cxn modelId="{72E0C42B-DB02-4EA1-83C2-5FA98876153D}" type="presParOf" srcId="{D9356312-830D-4196-860A-0C55523F29D7}" destId="{49D468A3-B88D-4136-A609-A4C7014D9C93}" srcOrd="0" destOrd="0" presId="urn:microsoft.com/office/officeart/2009/3/layout/HorizontalOrganizationChart"/>
    <dgm:cxn modelId="{7BF362AE-D86F-4F94-8CB8-5A7FA55AB827}" type="presParOf" srcId="{49D468A3-B88D-4136-A609-A4C7014D9C93}" destId="{6079C488-C0F5-40C6-8E19-ECE8FDE0C7F7}" srcOrd="0" destOrd="0" presId="urn:microsoft.com/office/officeart/2009/3/layout/HorizontalOrganizationChart"/>
    <dgm:cxn modelId="{C08EEE3A-E1A1-444E-9CA1-F8FAB13DAA97}" type="presParOf" srcId="{49D468A3-B88D-4136-A609-A4C7014D9C93}" destId="{3AE0387B-F27D-45C7-ACD8-E8BB1A94610C}" srcOrd="1" destOrd="0" presId="urn:microsoft.com/office/officeart/2009/3/layout/HorizontalOrganizationChart"/>
    <dgm:cxn modelId="{F6DDC6F6-BC24-4113-8F8B-D972DCF5E84C}" type="presParOf" srcId="{D9356312-830D-4196-860A-0C55523F29D7}" destId="{2AB47E6F-7DF0-4531-87E6-80C97C62C5DF}" srcOrd="1" destOrd="0" presId="urn:microsoft.com/office/officeart/2009/3/layout/HorizontalOrganizationChart"/>
    <dgm:cxn modelId="{48E1B4F7-3F19-4020-A2A4-67BD078BD2E8}" type="presParOf" srcId="{D9356312-830D-4196-860A-0C55523F29D7}" destId="{0CCE3F8E-B145-439D-8DA8-3112F144C101}" srcOrd="2" destOrd="0" presId="urn:microsoft.com/office/officeart/2009/3/layout/HorizontalOrganizationChart"/>
    <dgm:cxn modelId="{A5EAA91F-8EB2-4223-B96F-6A73E78643C6}" type="presParOf" srcId="{48DC7F89-CB5F-435A-83BD-C17320489ED0}" destId="{7DB8EA52-BEF1-4D4F-B3B1-E7EBF283498A}" srcOrd="2" destOrd="0" presId="urn:microsoft.com/office/officeart/2009/3/layout/HorizontalOrganizationChart"/>
    <dgm:cxn modelId="{D0E865F5-E415-49BC-B413-987A4C10F555}" type="presParOf" srcId="{D91879E3-EEC0-41E1-9C0B-3443F44351C4}" destId="{E07984BC-5C3C-4C05-A466-D071DFBFC434}" srcOrd="2" destOrd="0" presId="urn:microsoft.com/office/officeart/2009/3/layout/HorizontalOrganizationChart"/>
    <dgm:cxn modelId="{637E63B2-97CA-4D35-9C28-9993FDE63CB5}" type="presParOf" srcId="{4FCD578D-D80A-46AC-9EF6-DF43F0092D33}" destId="{40850863-7AF6-4A4A-A347-0F3BB3709CC2}" srcOrd="2" destOrd="0" presId="urn:microsoft.com/office/officeart/2009/3/layout/HorizontalOrganizationChart"/>
    <dgm:cxn modelId="{180A1D85-9E49-483C-A91C-FA31ACAFB412}" type="presParOf" srcId="{4FCD578D-D80A-46AC-9EF6-DF43F0092D33}" destId="{6900415C-8D62-4491-90DE-E19ABEF824F5}" srcOrd="3" destOrd="0" presId="urn:microsoft.com/office/officeart/2009/3/layout/HorizontalOrganizationChart"/>
    <dgm:cxn modelId="{120DADFD-18B2-4EC0-8499-070E637500EA}" type="presParOf" srcId="{6900415C-8D62-4491-90DE-E19ABEF824F5}" destId="{FE1E19A1-B6C4-4AB0-98C8-DE65FE1776F3}" srcOrd="0" destOrd="0" presId="urn:microsoft.com/office/officeart/2009/3/layout/HorizontalOrganizationChart"/>
    <dgm:cxn modelId="{6768DFBC-5258-4C31-BEA0-1BD9BD733B93}" type="presParOf" srcId="{FE1E19A1-B6C4-4AB0-98C8-DE65FE1776F3}" destId="{94C24167-D7E8-42F4-A084-E5B8810AD5AE}" srcOrd="0" destOrd="0" presId="urn:microsoft.com/office/officeart/2009/3/layout/HorizontalOrganizationChart"/>
    <dgm:cxn modelId="{220A6D45-3CF4-471B-BA13-D8AF40F66426}" type="presParOf" srcId="{FE1E19A1-B6C4-4AB0-98C8-DE65FE1776F3}" destId="{8B0C6C32-BD21-48E9-B681-9D99CBBB2F13}" srcOrd="1" destOrd="0" presId="urn:microsoft.com/office/officeart/2009/3/layout/HorizontalOrganizationChart"/>
    <dgm:cxn modelId="{80961A69-9EE9-4F5D-A0F3-FF59F12CD3CF}" type="presParOf" srcId="{6900415C-8D62-4491-90DE-E19ABEF824F5}" destId="{D627A37F-3EEF-4120-B895-84C0BFB80267}" srcOrd="1" destOrd="0" presId="urn:microsoft.com/office/officeart/2009/3/layout/HorizontalOrganizationChart"/>
    <dgm:cxn modelId="{336CE0A1-F431-49C4-92E6-083CDEA6E811}" type="presParOf" srcId="{D627A37F-3EEF-4120-B895-84C0BFB80267}" destId="{5E354ACB-89C2-46C2-BEAE-326FB20E5138}" srcOrd="0" destOrd="0" presId="urn:microsoft.com/office/officeart/2009/3/layout/HorizontalOrganizationChart"/>
    <dgm:cxn modelId="{1982B5CB-EE9A-4841-A458-F852DC618295}" type="presParOf" srcId="{D627A37F-3EEF-4120-B895-84C0BFB80267}" destId="{D545E5A0-4014-4A7C-B571-18BEF192C440}" srcOrd="1" destOrd="0" presId="urn:microsoft.com/office/officeart/2009/3/layout/HorizontalOrganizationChart"/>
    <dgm:cxn modelId="{6B05BDF9-2F21-491D-B1ED-27DC514656AE}" type="presParOf" srcId="{D545E5A0-4014-4A7C-B571-18BEF192C440}" destId="{DB6D40A8-6A50-4C00-BD3D-5997D8B19564}" srcOrd="0" destOrd="0" presId="urn:microsoft.com/office/officeart/2009/3/layout/HorizontalOrganizationChart"/>
    <dgm:cxn modelId="{C396C134-F2E0-4AA6-A115-65B84E2331AA}" type="presParOf" srcId="{DB6D40A8-6A50-4C00-BD3D-5997D8B19564}" destId="{A1FB7AFE-AAD3-4AA9-A507-3F0B6EE87F2D}" srcOrd="0" destOrd="0" presId="urn:microsoft.com/office/officeart/2009/3/layout/HorizontalOrganizationChart"/>
    <dgm:cxn modelId="{C488D7DB-EBB5-4DD5-BA8C-8C5DEACB9F33}" type="presParOf" srcId="{DB6D40A8-6A50-4C00-BD3D-5997D8B19564}" destId="{B8AC81FD-3F6D-4D34-A8E1-1B53F119E151}" srcOrd="1" destOrd="0" presId="urn:microsoft.com/office/officeart/2009/3/layout/HorizontalOrganizationChart"/>
    <dgm:cxn modelId="{8DFA828C-6E22-4491-8305-6BDA086B2651}" type="presParOf" srcId="{D545E5A0-4014-4A7C-B571-18BEF192C440}" destId="{7C15C796-337A-4F0E-9B5E-1720867E6503}" srcOrd="1" destOrd="0" presId="urn:microsoft.com/office/officeart/2009/3/layout/HorizontalOrganizationChart"/>
    <dgm:cxn modelId="{04681B00-6E0D-4A0B-BFBB-28E32DA63968}" type="presParOf" srcId="{7C15C796-337A-4F0E-9B5E-1720867E6503}" destId="{91A789D1-EA6E-4BCB-A4B0-A7EE7D258A0E}" srcOrd="0" destOrd="0" presId="urn:microsoft.com/office/officeart/2009/3/layout/HorizontalOrganizationChart"/>
    <dgm:cxn modelId="{3FC1B1D5-5FBA-45C6-837C-C904C7A258EB}" type="presParOf" srcId="{7C15C796-337A-4F0E-9B5E-1720867E6503}" destId="{A3F7E377-E284-4EBA-AE5D-1938AF442CCA}" srcOrd="1" destOrd="0" presId="urn:microsoft.com/office/officeart/2009/3/layout/HorizontalOrganizationChart"/>
    <dgm:cxn modelId="{40C93F3A-1965-471E-A5C1-921897E166A9}" type="presParOf" srcId="{A3F7E377-E284-4EBA-AE5D-1938AF442CCA}" destId="{3B4F0687-3304-4FEB-AE6C-F6ADDB2295D3}" srcOrd="0" destOrd="0" presId="urn:microsoft.com/office/officeart/2009/3/layout/HorizontalOrganizationChart"/>
    <dgm:cxn modelId="{894C3E41-A63D-4C00-B3D2-4FF1DF26A360}" type="presParOf" srcId="{3B4F0687-3304-4FEB-AE6C-F6ADDB2295D3}" destId="{E53C12CD-4BFC-4292-9A27-9287A6CA259C}" srcOrd="0" destOrd="0" presId="urn:microsoft.com/office/officeart/2009/3/layout/HorizontalOrganizationChart"/>
    <dgm:cxn modelId="{901FA7D1-AA3D-4FBD-846F-F3887564BB2B}" type="presParOf" srcId="{3B4F0687-3304-4FEB-AE6C-F6ADDB2295D3}" destId="{C38020C1-6B76-4248-AB92-D6D331F9B171}" srcOrd="1" destOrd="0" presId="urn:microsoft.com/office/officeart/2009/3/layout/HorizontalOrganizationChart"/>
    <dgm:cxn modelId="{50DCD9FD-9578-49DF-9AD2-867AB14381D3}" type="presParOf" srcId="{A3F7E377-E284-4EBA-AE5D-1938AF442CCA}" destId="{E311AED9-72DB-480A-9656-CB9034A47B36}" srcOrd="1" destOrd="0" presId="urn:microsoft.com/office/officeart/2009/3/layout/HorizontalOrganizationChart"/>
    <dgm:cxn modelId="{603387DC-7FDE-4A73-80A2-0D6C440A0B10}" type="presParOf" srcId="{A3F7E377-E284-4EBA-AE5D-1938AF442CCA}" destId="{DC088F59-CE2D-4DEC-A48F-2CA9B70EEA93}" srcOrd="2" destOrd="0" presId="urn:microsoft.com/office/officeart/2009/3/layout/HorizontalOrganizationChart"/>
    <dgm:cxn modelId="{B17CDBA7-B176-436C-BD97-7920C92D8241}" type="presParOf" srcId="{D545E5A0-4014-4A7C-B571-18BEF192C440}" destId="{E567A5EC-23C5-472A-A798-71297B0294EA}" srcOrd="2" destOrd="0" presId="urn:microsoft.com/office/officeart/2009/3/layout/HorizontalOrganizationChart"/>
    <dgm:cxn modelId="{406B7310-1BB6-4C40-99D6-6C63FB2B2FD1}" type="presParOf" srcId="{6900415C-8D62-4491-90DE-E19ABEF824F5}" destId="{A593D69E-C860-4CD2-8FE4-CA4EAF041ED3}" srcOrd="2" destOrd="0" presId="urn:microsoft.com/office/officeart/2009/3/layout/HorizontalOrganizationChart"/>
    <dgm:cxn modelId="{753E556B-4BB3-4172-A92E-3C1AE3C1FAB1}" type="presParOf" srcId="{4FCD578D-D80A-46AC-9EF6-DF43F0092D33}" destId="{8B785074-3282-4393-AC23-1341AA1489D0}" srcOrd="4" destOrd="0" presId="urn:microsoft.com/office/officeart/2009/3/layout/HorizontalOrganizationChart"/>
    <dgm:cxn modelId="{8B1E2152-8E21-416E-90CE-85D7A1750353}" type="presParOf" srcId="{4FCD578D-D80A-46AC-9EF6-DF43F0092D33}" destId="{A1DCF42F-D6F6-4261-B594-73DAABAB737A}" srcOrd="5" destOrd="0" presId="urn:microsoft.com/office/officeart/2009/3/layout/HorizontalOrganizationChart"/>
    <dgm:cxn modelId="{49D15A57-4195-4BF8-A854-4F9ED8C69715}" type="presParOf" srcId="{A1DCF42F-D6F6-4261-B594-73DAABAB737A}" destId="{1D285894-6820-4E82-BC7D-A25203D9931D}" srcOrd="0" destOrd="0" presId="urn:microsoft.com/office/officeart/2009/3/layout/HorizontalOrganizationChart"/>
    <dgm:cxn modelId="{E394C03D-851A-46A9-819D-FE2104A5FD69}" type="presParOf" srcId="{1D285894-6820-4E82-BC7D-A25203D9931D}" destId="{9E2B262D-F5B0-44DB-A9AB-640C27951ADD}" srcOrd="0" destOrd="0" presId="urn:microsoft.com/office/officeart/2009/3/layout/HorizontalOrganizationChart"/>
    <dgm:cxn modelId="{33CD64D6-C002-451D-805B-ECF48FC28FAF}" type="presParOf" srcId="{1D285894-6820-4E82-BC7D-A25203D9931D}" destId="{8318300F-B04C-48AE-8D27-6BF1FB0EA03D}" srcOrd="1" destOrd="0" presId="urn:microsoft.com/office/officeart/2009/3/layout/HorizontalOrganizationChart"/>
    <dgm:cxn modelId="{54214C1B-E3EB-4A2F-A9C6-B138D3AF5C10}" type="presParOf" srcId="{A1DCF42F-D6F6-4261-B594-73DAABAB737A}" destId="{5BAD4FD4-0F6F-4F5D-B138-BB020C861750}" srcOrd="1" destOrd="0" presId="urn:microsoft.com/office/officeart/2009/3/layout/HorizontalOrganizationChart"/>
    <dgm:cxn modelId="{930AFEC1-F08D-4493-8E77-668736D2A815}" type="presParOf" srcId="{A1DCF42F-D6F6-4261-B594-73DAABAB737A}" destId="{910B9A60-21BB-46CC-B89C-9440742B4216}" srcOrd="2" destOrd="0" presId="urn:microsoft.com/office/officeart/2009/3/layout/HorizontalOrganizationChart"/>
    <dgm:cxn modelId="{7558C4C7-E202-4DAD-BC47-2087F56147D5}" type="presParOf" srcId="{0E6135C8-30C9-4067-A46B-AC2F072CCEA4}" destId="{4270EC85-5119-4487-8644-98C13C087597}"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782C92-68FF-4EEB-8203-8E811D242627}">
      <dsp:nvSpPr>
        <dsp:cNvPr id="0" name=""/>
        <dsp:cNvSpPr/>
      </dsp:nvSpPr>
      <dsp:spPr>
        <a:xfrm>
          <a:off x="1586167" y="573329"/>
          <a:ext cx="9426841" cy="2945887"/>
        </a:xfrm>
        <a:prstGeom prst="rect">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95348" tIns="160020" rIns="160020" bIns="160020" numCol="1" spcCol="1270" anchor="ctr" anchorCtr="0">
          <a:noAutofit/>
        </a:bodyPr>
        <a:lstStyle/>
        <a:p>
          <a:pPr lvl="0" algn="r" defTabSz="1866900">
            <a:lnSpc>
              <a:spcPct val="90000"/>
            </a:lnSpc>
            <a:spcBef>
              <a:spcPct val="0"/>
            </a:spcBef>
            <a:spcAft>
              <a:spcPct val="35000"/>
            </a:spcAft>
          </a:pPr>
          <a:r>
            <a:rPr lang="pt-BR" sz="4200" b="1" kern="1200" dirty="0"/>
            <a:t>Agenda Legislativa de Interesse das Empresas Públicas no Congresso Nacional</a:t>
          </a:r>
        </a:p>
        <a:p>
          <a:pPr lvl="0" algn="r" defTabSz="1866900">
            <a:lnSpc>
              <a:spcPct val="90000"/>
            </a:lnSpc>
            <a:spcBef>
              <a:spcPct val="0"/>
            </a:spcBef>
            <a:spcAft>
              <a:spcPct val="35000"/>
            </a:spcAft>
          </a:pPr>
          <a:r>
            <a:rPr lang="pt-BR" sz="4200" kern="1200" dirty="0"/>
            <a:t>Contexto político e desafios </a:t>
          </a:r>
        </a:p>
      </dsp:txBody>
      <dsp:txXfrm>
        <a:off x="1586167" y="573329"/>
        <a:ext cx="9426841" cy="2945887"/>
      </dsp:txXfrm>
    </dsp:sp>
    <dsp:sp modelId="{CA09C876-AD7D-47EC-A445-5EACB0F37F8E}">
      <dsp:nvSpPr>
        <dsp:cNvPr id="0" name=""/>
        <dsp:cNvSpPr/>
      </dsp:nvSpPr>
      <dsp:spPr>
        <a:xfrm>
          <a:off x="834088" y="0"/>
          <a:ext cx="2716164" cy="3386354"/>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63000" r="-6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785074-3282-4393-AC23-1341AA1489D0}">
      <dsp:nvSpPr>
        <dsp:cNvPr id="0" name=""/>
        <dsp:cNvSpPr/>
      </dsp:nvSpPr>
      <dsp:spPr>
        <a:xfrm>
          <a:off x="1690144" y="2716868"/>
          <a:ext cx="337446" cy="725510"/>
        </a:xfrm>
        <a:custGeom>
          <a:avLst/>
          <a:gdLst/>
          <a:ahLst/>
          <a:cxnLst/>
          <a:rect l="0" t="0" r="0" b="0"/>
          <a:pathLst>
            <a:path>
              <a:moveTo>
                <a:pt x="0" y="0"/>
              </a:moveTo>
              <a:lnTo>
                <a:pt x="168723" y="0"/>
              </a:lnTo>
              <a:lnTo>
                <a:pt x="168723" y="725510"/>
              </a:lnTo>
              <a:lnTo>
                <a:pt x="337446" y="725510"/>
              </a:lnTo>
            </a:path>
          </a:pathLst>
        </a:custGeom>
        <a:noFill/>
        <a:ln w="19050" cap="flat" cmpd="sng" algn="ctr">
          <a:solidFill>
            <a:srgbClr val="2F5897">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91A789D1-EA6E-4BCB-A4B0-A7EE7D258A0E}">
      <dsp:nvSpPr>
        <dsp:cNvPr id="0" name=""/>
        <dsp:cNvSpPr/>
      </dsp:nvSpPr>
      <dsp:spPr>
        <a:xfrm>
          <a:off x="5739504" y="2671148"/>
          <a:ext cx="337446" cy="91440"/>
        </a:xfrm>
        <a:custGeom>
          <a:avLst/>
          <a:gdLst/>
          <a:ahLst/>
          <a:cxnLst/>
          <a:rect l="0" t="0" r="0" b="0"/>
          <a:pathLst>
            <a:path>
              <a:moveTo>
                <a:pt x="0" y="45720"/>
              </a:moveTo>
              <a:lnTo>
                <a:pt x="337446" y="45720"/>
              </a:lnTo>
            </a:path>
          </a:pathLst>
        </a:custGeom>
        <a:noFill/>
        <a:ln w="19050" cap="flat" cmpd="sng" algn="ctr">
          <a:solidFill>
            <a:srgbClr val="2F5897">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5E354ACB-89C2-46C2-BEAE-326FB20E5138}">
      <dsp:nvSpPr>
        <dsp:cNvPr id="0" name=""/>
        <dsp:cNvSpPr/>
      </dsp:nvSpPr>
      <dsp:spPr>
        <a:xfrm>
          <a:off x="3714824" y="2671148"/>
          <a:ext cx="337446" cy="91440"/>
        </a:xfrm>
        <a:custGeom>
          <a:avLst/>
          <a:gdLst/>
          <a:ahLst/>
          <a:cxnLst/>
          <a:rect l="0" t="0" r="0" b="0"/>
          <a:pathLst>
            <a:path>
              <a:moveTo>
                <a:pt x="0" y="45720"/>
              </a:moveTo>
              <a:lnTo>
                <a:pt x="337446" y="45720"/>
              </a:lnTo>
            </a:path>
          </a:pathLst>
        </a:custGeom>
        <a:noFill/>
        <a:ln w="19050" cap="flat" cmpd="sng" algn="ctr">
          <a:solidFill>
            <a:srgbClr val="2F5897">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40850863-7AF6-4A4A-A347-0F3BB3709CC2}">
      <dsp:nvSpPr>
        <dsp:cNvPr id="0" name=""/>
        <dsp:cNvSpPr/>
      </dsp:nvSpPr>
      <dsp:spPr>
        <a:xfrm>
          <a:off x="1690144" y="2671148"/>
          <a:ext cx="337446" cy="91440"/>
        </a:xfrm>
        <a:custGeom>
          <a:avLst/>
          <a:gdLst/>
          <a:ahLst/>
          <a:cxnLst/>
          <a:rect l="0" t="0" r="0" b="0"/>
          <a:pathLst>
            <a:path>
              <a:moveTo>
                <a:pt x="0" y="45720"/>
              </a:moveTo>
              <a:lnTo>
                <a:pt x="337446" y="45720"/>
              </a:lnTo>
            </a:path>
          </a:pathLst>
        </a:custGeom>
        <a:noFill/>
        <a:ln w="19050" cap="flat" cmpd="sng" algn="ctr">
          <a:solidFill>
            <a:srgbClr val="2F5897">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9B33E3E7-5F5A-40BB-9382-65DC2414927E}">
      <dsp:nvSpPr>
        <dsp:cNvPr id="0" name=""/>
        <dsp:cNvSpPr/>
      </dsp:nvSpPr>
      <dsp:spPr>
        <a:xfrm>
          <a:off x="5739504" y="1945638"/>
          <a:ext cx="337446" cy="91440"/>
        </a:xfrm>
        <a:custGeom>
          <a:avLst/>
          <a:gdLst/>
          <a:ahLst/>
          <a:cxnLst/>
          <a:rect l="0" t="0" r="0" b="0"/>
          <a:pathLst>
            <a:path>
              <a:moveTo>
                <a:pt x="0" y="45720"/>
              </a:moveTo>
              <a:lnTo>
                <a:pt x="337446" y="45720"/>
              </a:lnTo>
            </a:path>
          </a:pathLst>
        </a:custGeom>
        <a:noFill/>
        <a:ln w="19050" cap="flat" cmpd="sng" algn="ctr">
          <a:solidFill>
            <a:srgbClr val="2F5897">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8EB81042-1809-47D3-9AFB-87C5BCA3F570}">
      <dsp:nvSpPr>
        <dsp:cNvPr id="0" name=""/>
        <dsp:cNvSpPr/>
      </dsp:nvSpPr>
      <dsp:spPr>
        <a:xfrm>
          <a:off x="3714824" y="1945638"/>
          <a:ext cx="337446" cy="91440"/>
        </a:xfrm>
        <a:custGeom>
          <a:avLst/>
          <a:gdLst/>
          <a:ahLst/>
          <a:cxnLst/>
          <a:rect l="0" t="0" r="0" b="0"/>
          <a:pathLst>
            <a:path>
              <a:moveTo>
                <a:pt x="0" y="45720"/>
              </a:moveTo>
              <a:lnTo>
                <a:pt x="337446" y="45720"/>
              </a:lnTo>
            </a:path>
          </a:pathLst>
        </a:custGeom>
        <a:noFill/>
        <a:ln w="19050" cap="flat" cmpd="sng" algn="ctr">
          <a:solidFill>
            <a:srgbClr val="2F5897">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1A85BD11-4B63-4C40-9809-DDCE8731F5F4}">
      <dsp:nvSpPr>
        <dsp:cNvPr id="0" name=""/>
        <dsp:cNvSpPr/>
      </dsp:nvSpPr>
      <dsp:spPr>
        <a:xfrm>
          <a:off x="1690144" y="1991358"/>
          <a:ext cx="337446" cy="725510"/>
        </a:xfrm>
        <a:custGeom>
          <a:avLst/>
          <a:gdLst/>
          <a:ahLst/>
          <a:cxnLst/>
          <a:rect l="0" t="0" r="0" b="0"/>
          <a:pathLst>
            <a:path>
              <a:moveTo>
                <a:pt x="0" y="725510"/>
              </a:moveTo>
              <a:lnTo>
                <a:pt x="168723" y="725510"/>
              </a:lnTo>
              <a:lnTo>
                <a:pt x="168723" y="0"/>
              </a:lnTo>
              <a:lnTo>
                <a:pt x="337446" y="0"/>
              </a:lnTo>
            </a:path>
          </a:pathLst>
        </a:custGeom>
        <a:noFill/>
        <a:ln w="19050" cap="flat" cmpd="sng" algn="ctr">
          <a:solidFill>
            <a:srgbClr val="2F5897">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77A4F50-2551-4DA9-8536-93A7372501B5}">
      <dsp:nvSpPr>
        <dsp:cNvPr id="0" name=""/>
        <dsp:cNvSpPr/>
      </dsp:nvSpPr>
      <dsp:spPr>
        <a:xfrm>
          <a:off x="2911" y="2459565"/>
          <a:ext cx="1687233" cy="514606"/>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buNone/>
          </a:pPr>
          <a:r>
            <a:rPr lang="pt-BR" sz="1800" kern="1200" dirty="0">
              <a:solidFill>
                <a:sysClr val="window" lastClr="FFFFFF"/>
              </a:solidFill>
              <a:latin typeface="Georgia"/>
              <a:ea typeface="+mn-ea"/>
              <a:cs typeface="+mn-cs"/>
            </a:rPr>
            <a:t>Etapas</a:t>
          </a:r>
        </a:p>
      </dsp:txBody>
      <dsp:txXfrm>
        <a:off x="2911" y="2459565"/>
        <a:ext cx="1687233" cy="514606"/>
      </dsp:txXfrm>
    </dsp:sp>
    <dsp:sp modelId="{0D763D89-8D2B-4C44-8FA4-0064BBF6F0DA}">
      <dsp:nvSpPr>
        <dsp:cNvPr id="0" name=""/>
        <dsp:cNvSpPr/>
      </dsp:nvSpPr>
      <dsp:spPr>
        <a:xfrm>
          <a:off x="2027591" y="1734055"/>
          <a:ext cx="1687233" cy="514606"/>
        </a:xfrm>
        <a:prstGeom prst="rect">
          <a:avLst/>
        </a:prstGeom>
        <a:solidFill>
          <a:srgbClr val="9C5252"/>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buNone/>
          </a:pPr>
          <a:r>
            <a:rPr lang="pt-BR" sz="1800" kern="1200" dirty="0">
              <a:solidFill>
                <a:sysClr val="window" lastClr="FFFFFF"/>
              </a:solidFill>
              <a:latin typeface="Georgia"/>
              <a:ea typeface="+mn-ea"/>
              <a:cs typeface="+mn-cs"/>
            </a:rPr>
            <a:t>Câmara</a:t>
          </a:r>
        </a:p>
      </dsp:txBody>
      <dsp:txXfrm>
        <a:off x="2027591" y="1734055"/>
        <a:ext cx="1687233" cy="514606"/>
      </dsp:txXfrm>
    </dsp:sp>
    <dsp:sp modelId="{E8C93E97-76A0-4A3D-A1DD-870915AE9D06}">
      <dsp:nvSpPr>
        <dsp:cNvPr id="0" name=""/>
        <dsp:cNvSpPr/>
      </dsp:nvSpPr>
      <dsp:spPr>
        <a:xfrm>
          <a:off x="4052270" y="1734055"/>
          <a:ext cx="1687233" cy="514606"/>
        </a:xfrm>
        <a:prstGeom prst="rect">
          <a:avLst/>
        </a:prstGeom>
        <a:solidFill>
          <a:srgbClr val="9C5252"/>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buNone/>
          </a:pPr>
          <a:r>
            <a:rPr lang="pt-BR" sz="1800" kern="1200" dirty="0">
              <a:solidFill>
                <a:sysClr val="window" lastClr="FFFFFF"/>
              </a:solidFill>
              <a:latin typeface="Georgia"/>
              <a:ea typeface="+mn-ea"/>
              <a:cs typeface="+mn-cs"/>
            </a:rPr>
            <a:t>Comissão Especial</a:t>
          </a:r>
        </a:p>
      </dsp:txBody>
      <dsp:txXfrm>
        <a:off x="4052270" y="1734055"/>
        <a:ext cx="1687233" cy="514606"/>
      </dsp:txXfrm>
    </dsp:sp>
    <dsp:sp modelId="{6079C488-C0F5-40C6-8E19-ECE8FDE0C7F7}">
      <dsp:nvSpPr>
        <dsp:cNvPr id="0" name=""/>
        <dsp:cNvSpPr/>
      </dsp:nvSpPr>
      <dsp:spPr>
        <a:xfrm>
          <a:off x="6076950" y="1734055"/>
          <a:ext cx="1687233" cy="514606"/>
        </a:xfrm>
        <a:prstGeom prst="rect">
          <a:avLst/>
        </a:prstGeom>
        <a:solidFill>
          <a:srgbClr val="9C5252"/>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buNone/>
          </a:pPr>
          <a:r>
            <a:rPr lang="pt-BR" sz="1800" kern="1200" dirty="0">
              <a:solidFill>
                <a:sysClr val="window" lastClr="FFFFFF"/>
              </a:solidFill>
              <a:latin typeface="Georgia"/>
              <a:ea typeface="+mn-ea"/>
              <a:cs typeface="+mn-cs"/>
            </a:rPr>
            <a:t>Plenário</a:t>
          </a:r>
        </a:p>
      </dsp:txBody>
      <dsp:txXfrm>
        <a:off x="6076950" y="1734055"/>
        <a:ext cx="1687233" cy="514606"/>
      </dsp:txXfrm>
    </dsp:sp>
    <dsp:sp modelId="{94C24167-D7E8-42F4-A084-E5B8810AD5AE}">
      <dsp:nvSpPr>
        <dsp:cNvPr id="0" name=""/>
        <dsp:cNvSpPr/>
      </dsp:nvSpPr>
      <dsp:spPr>
        <a:xfrm>
          <a:off x="2027591" y="2459565"/>
          <a:ext cx="1687233" cy="514606"/>
        </a:xfrm>
        <a:prstGeom prst="rect">
          <a:avLst/>
        </a:prstGeom>
        <a:solidFill>
          <a:srgbClr val="9C5252"/>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buNone/>
          </a:pPr>
          <a:r>
            <a:rPr lang="pt-BR" sz="1800" kern="1200" dirty="0">
              <a:solidFill>
                <a:sysClr val="window" lastClr="FFFFFF"/>
              </a:solidFill>
              <a:latin typeface="Georgia"/>
              <a:ea typeface="+mn-ea"/>
              <a:cs typeface="+mn-cs"/>
            </a:rPr>
            <a:t>Senado</a:t>
          </a:r>
        </a:p>
      </dsp:txBody>
      <dsp:txXfrm>
        <a:off x="2027591" y="2459565"/>
        <a:ext cx="1687233" cy="514606"/>
      </dsp:txXfrm>
    </dsp:sp>
    <dsp:sp modelId="{A1FB7AFE-AAD3-4AA9-A507-3F0B6EE87F2D}">
      <dsp:nvSpPr>
        <dsp:cNvPr id="0" name=""/>
        <dsp:cNvSpPr/>
      </dsp:nvSpPr>
      <dsp:spPr>
        <a:xfrm>
          <a:off x="4052270" y="2459565"/>
          <a:ext cx="1687233" cy="514606"/>
        </a:xfrm>
        <a:prstGeom prst="rect">
          <a:avLst/>
        </a:prstGeom>
        <a:solidFill>
          <a:srgbClr val="9C5252"/>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buNone/>
          </a:pPr>
          <a:r>
            <a:rPr lang="pt-BR" sz="1800" kern="1200" dirty="0">
              <a:solidFill>
                <a:sysClr val="window" lastClr="FFFFFF"/>
              </a:solidFill>
              <a:latin typeface="Georgia"/>
              <a:ea typeface="+mn-ea"/>
              <a:cs typeface="+mn-cs"/>
            </a:rPr>
            <a:t>CAE/CAS/CCJ</a:t>
          </a:r>
        </a:p>
      </dsp:txBody>
      <dsp:txXfrm>
        <a:off x="4052270" y="2459565"/>
        <a:ext cx="1687233" cy="514606"/>
      </dsp:txXfrm>
    </dsp:sp>
    <dsp:sp modelId="{E53C12CD-4BFC-4292-9A27-9287A6CA259C}">
      <dsp:nvSpPr>
        <dsp:cNvPr id="0" name=""/>
        <dsp:cNvSpPr/>
      </dsp:nvSpPr>
      <dsp:spPr>
        <a:xfrm>
          <a:off x="6076950" y="2459565"/>
          <a:ext cx="1687233" cy="514606"/>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buNone/>
          </a:pPr>
          <a:r>
            <a:rPr lang="pt-BR" sz="1800" kern="1200" dirty="0">
              <a:solidFill>
                <a:sysClr val="window" lastClr="FFFFFF"/>
              </a:solidFill>
              <a:latin typeface="Georgia"/>
              <a:ea typeface="+mn-ea"/>
              <a:cs typeface="+mn-cs"/>
            </a:rPr>
            <a:t>Plenário</a:t>
          </a:r>
        </a:p>
      </dsp:txBody>
      <dsp:txXfrm>
        <a:off x="6076950" y="2459565"/>
        <a:ext cx="1687233" cy="514606"/>
      </dsp:txXfrm>
    </dsp:sp>
    <dsp:sp modelId="{9E2B262D-F5B0-44DB-A9AB-640C27951ADD}">
      <dsp:nvSpPr>
        <dsp:cNvPr id="0" name=""/>
        <dsp:cNvSpPr/>
      </dsp:nvSpPr>
      <dsp:spPr>
        <a:xfrm>
          <a:off x="2027591" y="3185075"/>
          <a:ext cx="5767418" cy="514606"/>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buNone/>
          </a:pPr>
          <a:r>
            <a:rPr lang="pt-BR" sz="1800" kern="1200" dirty="0">
              <a:solidFill>
                <a:sysClr val="window" lastClr="FFFFFF"/>
              </a:solidFill>
              <a:latin typeface="Georgia"/>
              <a:ea typeface="+mn-ea"/>
              <a:cs typeface="+mn-cs"/>
            </a:rPr>
            <a:t>Sanção presidencial</a:t>
          </a:r>
        </a:p>
      </dsp:txBody>
      <dsp:txXfrm>
        <a:off x="2027591" y="3185075"/>
        <a:ext cx="5767418" cy="5146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785074-3282-4393-AC23-1341AA1489D0}">
      <dsp:nvSpPr>
        <dsp:cNvPr id="0" name=""/>
        <dsp:cNvSpPr/>
      </dsp:nvSpPr>
      <dsp:spPr>
        <a:xfrm>
          <a:off x="1783476" y="2556284"/>
          <a:ext cx="355732" cy="764825"/>
        </a:xfrm>
        <a:custGeom>
          <a:avLst/>
          <a:gdLst/>
          <a:ahLst/>
          <a:cxnLst/>
          <a:rect l="0" t="0" r="0" b="0"/>
          <a:pathLst>
            <a:path>
              <a:moveTo>
                <a:pt x="0" y="0"/>
              </a:moveTo>
              <a:lnTo>
                <a:pt x="177866" y="0"/>
              </a:lnTo>
              <a:lnTo>
                <a:pt x="177866" y="764825"/>
              </a:lnTo>
              <a:lnTo>
                <a:pt x="355732" y="764825"/>
              </a:lnTo>
            </a:path>
          </a:pathLst>
        </a:custGeom>
        <a:noFill/>
        <a:ln w="19050" cap="flat" cmpd="sng" algn="ctr">
          <a:solidFill>
            <a:srgbClr val="2F5897">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91A789D1-EA6E-4BCB-A4B0-A7EE7D258A0E}">
      <dsp:nvSpPr>
        <dsp:cNvPr id="0" name=""/>
        <dsp:cNvSpPr/>
      </dsp:nvSpPr>
      <dsp:spPr>
        <a:xfrm>
          <a:off x="6052271" y="2510564"/>
          <a:ext cx="355732" cy="91440"/>
        </a:xfrm>
        <a:custGeom>
          <a:avLst/>
          <a:gdLst/>
          <a:ahLst/>
          <a:cxnLst/>
          <a:rect l="0" t="0" r="0" b="0"/>
          <a:pathLst>
            <a:path>
              <a:moveTo>
                <a:pt x="0" y="45720"/>
              </a:moveTo>
              <a:lnTo>
                <a:pt x="355732" y="45720"/>
              </a:lnTo>
            </a:path>
          </a:pathLst>
        </a:custGeom>
        <a:noFill/>
        <a:ln w="19050" cap="flat" cmpd="sng" algn="ctr">
          <a:solidFill>
            <a:srgbClr val="2F5897">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5E354ACB-89C2-46C2-BEAE-326FB20E5138}">
      <dsp:nvSpPr>
        <dsp:cNvPr id="0" name=""/>
        <dsp:cNvSpPr/>
      </dsp:nvSpPr>
      <dsp:spPr>
        <a:xfrm>
          <a:off x="3917874" y="2510564"/>
          <a:ext cx="355732" cy="91440"/>
        </a:xfrm>
        <a:custGeom>
          <a:avLst/>
          <a:gdLst/>
          <a:ahLst/>
          <a:cxnLst/>
          <a:rect l="0" t="0" r="0" b="0"/>
          <a:pathLst>
            <a:path>
              <a:moveTo>
                <a:pt x="0" y="45720"/>
              </a:moveTo>
              <a:lnTo>
                <a:pt x="355732" y="45720"/>
              </a:lnTo>
            </a:path>
          </a:pathLst>
        </a:custGeom>
        <a:noFill/>
        <a:ln w="19050" cap="flat" cmpd="sng" algn="ctr">
          <a:solidFill>
            <a:srgbClr val="2F5897">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40850863-7AF6-4A4A-A347-0F3BB3709CC2}">
      <dsp:nvSpPr>
        <dsp:cNvPr id="0" name=""/>
        <dsp:cNvSpPr/>
      </dsp:nvSpPr>
      <dsp:spPr>
        <a:xfrm>
          <a:off x="1783476" y="2510564"/>
          <a:ext cx="355732" cy="91440"/>
        </a:xfrm>
        <a:custGeom>
          <a:avLst/>
          <a:gdLst/>
          <a:ahLst/>
          <a:cxnLst/>
          <a:rect l="0" t="0" r="0" b="0"/>
          <a:pathLst>
            <a:path>
              <a:moveTo>
                <a:pt x="0" y="45720"/>
              </a:moveTo>
              <a:lnTo>
                <a:pt x="355732" y="45720"/>
              </a:lnTo>
            </a:path>
          </a:pathLst>
        </a:custGeom>
        <a:noFill/>
        <a:ln w="19050" cap="flat" cmpd="sng" algn="ctr">
          <a:solidFill>
            <a:srgbClr val="2F5897">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9B33E3E7-5F5A-40BB-9382-65DC2414927E}">
      <dsp:nvSpPr>
        <dsp:cNvPr id="0" name=""/>
        <dsp:cNvSpPr/>
      </dsp:nvSpPr>
      <dsp:spPr>
        <a:xfrm>
          <a:off x="6052271" y="1745738"/>
          <a:ext cx="355732" cy="91440"/>
        </a:xfrm>
        <a:custGeom>
          <a:avLst/>
          <a:gdLst/>
          <a:ahLst/>
          <a:cxnLst/>
          <a:rect l="0" t="0" r="0" b="0"/>
          <a:pathLst>
            <a:path>
              <a:moveTo>
                <a:pt x="0" y="45720"/>
              </a:moveTo>
              <a:lnTo>
                <a:pt x="355732" y="45720"/>
              </a:lnTo>
            </a:path>
          </a:pathLst>
        </a:custGeom>
        <a:noFill/>
        <a:ln w="19050" cap="flat" cmpd="sng" algn="ctr">
          <a:solidFill>
            <a:srgbClr val="2F5897">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8EB81042-1809-47D3-9AFB-87C5BCA3F570}">
      <dsp:nvSpPr>
        <dsp:cNvPr id="0" name=""/>
        <dsp:cNvSpPr/>
      </dsp:nvSpPr>
      <dsp:spPr>
        <a:xfrm>
          <a:off x="3917874" y="1745738"/>
          <a:ext cx="355732" cy="91440"/>
        </a:xfrm>
        <a:custGeom>
          <a:avLst/>
          <a:gdLst/>
          <a:ahLst/>
          <a:cxnLst/>
          <a:rect l="0" t="0" r="0" b="0"/>
          <a:pathLst>
            <a:path>
              <a:moveTo>
                <a:pt x="0" y="45720"/>
              </a:moveTo>
              <a:lnTo>
                <a:pt x="355732" y="45720"/>
              </a:lnTo>
            </a:path>
          </a:pathLst>
        </a:custGeom>
        <a:noFill/>
        <a:ln w="19050" cap="flat" cmpd="sng" algn="ctr">
          <a:solidFill>
            <a:srgbClr val="2F5897">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1A85BD11-4B63-4C40-9809-DDCE8731F5F4}">
      <dsp:nvSpPr>
        <dsp:cNvPr id="0" name=""/>
        <dsp:cNvSpPr/>
      </dsp:nvSpPr>
      <dsp:spPr>
        <a:xfrm>
          <a:off x="1783476" y="1791458"/>
          <a:ext cx="355732" cy="764825"/>
        </a:xfrm>
        <a:custGeom>
          <a:avLst/>
          <a:gdLst/>
          <a:ahLst/>
          <a:cxnLst/>
          <a:rect l="0" t="0" r="0" b="0"/>
          <a:pathLst>
            <a:path>
              <a:moveTo>
                <a:pt x="0" y="764825"/>
              </a:moveTo>
              <a:lnTo>
                <a:pt x="177866" y="764825"/>
              </a:lnTo>
              <a:lnTo>
                <a:pt x="177866" y="0"/>
              </a:lnTo>
              <a:lnTo>
                <a:pt x="355732" y="0"/>
              </a:lnTo>
            </a:path>
          </a:pathLst>
        </a:custGeom>
        <a:noFill/>
        <a:ln w="19050" cap="flat" cmpd="sng" algn="ctr">
          <a:solidFill>
            <a:srgbClr val="2F5897">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77A4F50-2551-4DA9-8536-93A7372501B5}">
      <dsp:nvSpPr>
        <dsp:cNvPr id="0" name=""/>
        <dsp:cNvSpPr/>
      </dsp:nvSpPr>
      <dsp:spPr>
        <a:xfrm>
          <a:off x="4812" y="2285037"/>
          <a:ext cx="1778664"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buNone/>
          </a:pPr>
          <a:r>
            <a:rPr lang="pt-BR" sz="1900" kern="1200" dirty="0">
              <a:solidFill>
                <a:sysClr val="window" lastClr="FFFFFF"/>
              </a:solidFill>
              <a:latin typeface="Georgia"/>
              <a:ea typeface="+mn-ea"/>
              <a:cs typeface="+mn-cs"/>
            </a:rPr>
            <a:t>Etapas</a:t>
          </a:r>
        </a:p>
      </dsp:txBody>
      <dsp:txXfrm>
        <a:off x="4812" y="2285037"/>
        <a:ext cx="1778664" cy="542492"/>
      </dsp:txXfrm>
    </dsp:sp>
    <dsp:sp modelId="{0D763D89-8D2B-4C44-8FA4-0064BBF6F0DA}">
      <dsp:nvSpPr>
        <dsp:cNvPr id="0" name=""/>
        <dsp:cNvSpPr/>
      </dsp:nvSpPr>
      <dsp:spPr>
        <a:xfrm>
          <a:off x="2139209" y="1520211"/>
          <a:ext cx="1778664" cy="542492"/>
        </a:xfrm>
        <a:prstGeom prst="rect">
          <a:avLst/>
        </a:prstGeom>
        <a:solidFill>
          <a:srgbClr val="9C5252"/>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buNone/>
          </a:pPr>
          <a:r>
            <a:rPr lang="pt-BR" sz="1900" kern="1200" dirty="0">
              <a:solidFill>
                <a:sysClr val="window" lastClr="FFFFFF"/>
              </a:solidFill>
              <a:latin typeface="Georgia"/>
              <a:ea typeface="+mn-ea"/>
              <a:cs typeface="+mn-cs"/>
            </a:rPr>
            <a:t>Câmara</a:t>
          </a:r>
        </a:p>
      </dsp:txBody>
      <dsp:txXfrm>
        <a:off x="2139209" y="1520211"/>
        <a:ext cx="1778664" cy="542492"/>
      </dsp:txXfrm>
    </dsp:sp>
    <dsp:sp modelId="{E8C93E97-76A0-4A3D-A1DD-870915AE9D06}">
      <dsp:nvSpPr>
        <dsp:cNvPr id="0" name=""/>
        <dsp:cNvSpPr/>
      </dsp:nvSpPr>
      <dsp:spPr>
        <a:xfrm>
          <a:off x="4273606" y="1520211"/>
          <a:ext cx="1778664" cy="542492"/>
        </a:xfrm>
        <a:prstGeom prst="rect">
          <a:avLst/>
        </a:prstGeom>
        <a:solidFill>
          <a:srgbClr val="9C5252"/>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buNone/>
          </a:pPr>
          <a:r>
            <a:rPr lang="pt-BR" sz="1900" kern="1200" dirty="0">
              <a:solidFill>
                <a:sysClr val="window" lastClr="FFFFFF"/>
              </a:solidFill>
              <a:latin typeface="Georgia"/>
              <a:ea typeface="+mn-ea"/>
              <a:cs typeface="+mn-cs"/>
            </a:rPr>
            <a:t>CCJC/Comissão Especial</a:t>
          </a:r>
        </a:p>
      </dsp:txBody>
      <dsp:txXfrm>
        <a:off x="4273606" y="1520211"/>
        <a:ext cx="1778664" cy="542492"/>
      </dsp:txXfrm>
    </dsp:sp>
    <dsp:sp modelId="{6079C488-C0F5-40C6-8E19-ECE8FDE0C7F7}">
      <dsp:nvSpPr>
        <dsp:cNvPr id="0" name=""/>
        <dsp:cNvSpPr/>
      </dsp:nvSpPr>
      <dsp:spPr>
        <a:xfrm>
          <a:off x="6408004" y="1520211"/>
          <a:ext cx="1778664" cy="542492"/>
        </a:xfrm>
        <a:prstGeom prst="rect">
          <a:avLst/>
        </a:prstGeom>
        <a:solidFill>
          <a:srgbClr val="9C5252"/>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buNone/>
          </a:pPr>
          <a:r>
            <a:rPr lang="pt-BR" sz="1900" kern="1200" dirty="0">
              <a:solidFill>
                <a:sysClr val="window" lastClr="FFFFFF"/>
              </a:solidFill>
              <a:latin typeface="Georgia"/>
              <a:ea typeface="+mn-ea"/>
              <a:cs typeface="+mn-cs"/>
            </a:rPr>
            <a:t>Plenário</a:t>
          </a:r>
        </a:p>
      </dsp:txBody>
      <dsp:txXfrm>
        <a:off x="6408004" y="1520211"/>
        <a:ext cx="1778664" cy="542492"/>
      </dsp:txXfrm>
    </dsp:sp>
    <dsp:sp modelId="{94C24167-D7E8-42F4-A084-E5B8810AD5AE}">
      <dsp:nvSpPr>
        <dsp:cNvPr id="0" name=""/>
        <dsp:cNvSpPr/>
      </dsp:nvSpPr>
      <dsp:spPr>
        <a:xfrm>
          <a:off x="2139209" y="2285037"/>
          <a:ext cx="1778664"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buNone/>
          </a:pPr>
          <a:r>
            <a:rPr lang="pt-BR" sz="1900" kern="1200" dirty="0">
              <a:solidFill>
                <a:sysClr val="window" lastClr="FFFFFF"/>
              </a:solidFill>
              <a:latin typeface="Georgia"/>
              <a:ea typeface="+mn-ea"/>
              <a:cs typeface="+mn-cs"/>
            </a:rPr>
            <a:t>Senado</a:t>
          </a:r>
        </a:p>
      </dsp:txBody>
      <dsp:txXfrm>
        <a:off x="2139209" y="2285037"/>
        <a:ext cx="1778664" cy="542492"/>
      </dsp:txXfrm>
    </dsp:sp>
    <dsp:sp modelId="{A1FB7AFE-AAD3-4AA9-A507-3F0B6EE87F2D}">
      <dsp:nvSpPr>
        <dsp:cNvPr id="0" name=""/>
        <dsp:cNvSpPr/>
      </dsp:nvSpPr>
      <dsp:spPr>
        <a:xfrm>
          <a:off x="4273606" y="2285037"/>
          <a:ext cx="1778664"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buNone/>
          </a:pPr>
          <a:r>
            <a:rPr lang="pt-BR" sz="1900" kern="1200">
              <a:solidFill>
                <a:sysClr val="window" lastClr="FFFFFF"/>
              </a:solidFill>
              <a:latin typeface="Georgia"/>
              <a:ea typeface="+mn-ea"/>
              <a:cs typeface="+mn-cs"/>
            </a:rPr>
            <a:t>CCJC</a:t>
          </a:r>
          <a:endParaRPr lang="pt-BR" sz="1900" kern="1200" dirty="0">
            <a:solidFill>
              <a:sysClr val="window" lastClr="FFFFFF"/>
            </a:solidFill>
            <a:latin typeface="Georgia"/>
            <a:ea typeface="+mn-ea"/>
            <a:cs typeface="+mn-cs"/>
          </a:endParaRPr>
        </a:p>
      </dsp:txBody>
      <dsp:txXfrm>
        <a:off x="4273606" y="2285037"/>
        <a:ext cx="1778664" cy="542492"/>
      </dsp:txXfrm>
    </dsp:sp>
    <dsp:sp modelId="{E53C12CD-4BFC-4292-9A27-9287A6CA259C}">
      <dsp:nvSpPr>
        <dsp:cNvPr id="0" name=""/>
        <dsp:cNvSpPr/>
      </dsp:nvSpPr>
      <dsp:spPr>
        <a:xfrm>
          <a:off x="6408004" y="2285037"/>
          <a:ext cx="1778664"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buNone/>
          </a:pPr>
          <a:r>
            <a:rPr lang="pt-BR" sz="1900" kern="1200" dirty="0">
              <a:solidFill>
                <a:sysClr val="window" lastClr="FFFFFF"/>
              </a:solidFill>
              <a:latin typeface="Georgia"/>
              <a:ea typeface="+mn-ea"/>
              <a:cs typeface="+mn-cs"/>
            </a:rPr>
            <a:t>Plenário</a:t>
          </a:r>
        </a:p>
      </dsp:txBody>
      <dsp:txXfrm>
        <a:off x="6408004" y="2285037"/>
        <a:ext cx="1778664" cy="542492"/>
      </dsp:txXfrm>
    </dsp:sp>
    <dsp:sp modelId="{9E2B262D-F5B0-44DB-A9AB-640C27951ADD}">
      <dsp:nvSpPr>
        <dsp:cNvPr id="0" name=""/>
        <dsp:cNvSpPr/>
      </dsp:nvSpPr>
      <dsp:spPr>
        <a:xfrm>
          <a:off x="2139209" y="3049863"/>
          <a:ext cx="6064889" cy="542492"/>
        </a:xfrm>
        <a:prstGeom prst="rect">
          <a:avLst/>
        </a:prstGeom>
        <a:solidFill>
          <a:srgbClr val="2F5897">
            <a:hueOff val="0"/>
            <a:satOff val="0"/>
            <a:lumOff val="0"/>
            <a:alphaOff val="0"/>
          </a:srgbClr>
        </a:solidFill>
        <a:ln w="19050" cap="flat" cmpd="sng" algn="ctr">
          <a:solidFill>
            <a:srgbClr val="E4E9E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buNone/>
          </a:pPr>
          <a:r>
            <a:rPr lang="pt-BR" sz="1900" kern="1200" dirty="0">
              <a:solidFill>
                <a:sysClr val="window" lastClr="FFFFFF"/>
              </a:solidFill>
              <a:latin typeface="Georgia"/>
              <a:ea typeface="+mn-ea"/>
              <a:cs typeface="+mn-cs"/>
            </a:rPr>
            <a:t>Promulgação</a:t>
          </a:r>
        </a:p>
      </dsp:txBody>
      <dsp:txXfrm>
        <a:off x="2139209" y="3049863"/>
        <a:ext cx="6064889" cy="542492"/>
      </dsp:txXfrm>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082CAAAF-3FDF-48A9-A9BC-71B089531146}" type="datetimeFigureOut">
              <a:rPr lang="pt-BR" smtClean="0"/>
              <a:t>07/06/2017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982583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82CAAAF-3FDF-48A9-A9BC-71B089531146}" type="datetimeFigureOut">
              <a:rPr lang="pt-BR" smtClean="0"/>
              <a:t>07/06/2017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1019083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82CAAAF-3FDF-48A9-A9BC-71B089531146}" type="datetimeFigureOut">
              <a:rPr lang="pt-BR" smtClean="0"/>
              <a:t>07/06/2017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2787301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082CAAAF-3FDF-48A9-A9BC-71B089531146}" type="datetimeFigureOut">
              <a:rPr lang="pt-BR" smtClean="0"/>
              <a:t>07/06/2017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3460475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082CAAAF-3FDF-48A9-A9BC-71B089531146}" type="datetimeFigureOut">
              <a:rPr lang="pt-BR" smtClean="0"/>
              <a:t>07/06/2017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2521078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082CAAAF-3FDF-48A9-A9BC-71B089531146}" type="datetimeFigureOut">
              <a:rPr lang="pt-BR" smtClean="0"/>
              <a:t>07/06/2017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3260416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082CAAAF-3FDF-48A9-A9BC-71B089531146}" type="datetimeFigureOut">
              <a:rPr lang="pt-BR" smtClean="0"/>
              <a:t>07/06/2017</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2814879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082CAAAF-3FDF-48A9-A9BC-71B089531146}" type="datetimeFigureOut">
              <a:rPr lang="pt-BR" smtClean="0"/>
              <a:t>07/06/2017</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231454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082CAAAF-3FDF-48A9-A9BC-71B089531146}" type="datetimeFigureOut">
              <a:rPr lang="pt-BR" smtClean="0"/>
              <a:t>07/06/2017</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140278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082CAAAF-3FDF-48A9-A9BC-71B089531146}" type="datetimeFigureOut">
              <a:rPr lang="pt-BR" smtClean="0"/>
              <a:t>07/06/2017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319882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082CAAAF-3FDF-48A9-A9BC-71B089531146}" type="datetimeFigureOut">
              <a:rPr lang="pt-BR" smtClean="0"/>
              <a:t>07/06/2017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D5A231A-DAA5-46ED-98E2-242AD92B301A}" type="slidenum">
              <a:rPr lang="pt-BR" smtClean="0"/>
              <a:t>‹nº›</a:t>
            </a:fld>
            <a:endParaRPr lang="pt-BR"/>
          </a:p>
        </p:txBody>
      </p:sp>
    </p:spTree>
    <p:extLst>
      <p:ext uri="{BB962C8B-B14F-4D97-AF65-F5344CB8AC3E}">
        <p14:creationId xmlns:p14="http://schemas.microsoft.com/office/powerpoint/2010/main" val="377818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2CAAAF-3FDF-48A9-A9BC-71B089531146}" type="datetimeFigureOut">
              <a:rPr lang="pt-BR" smtClean="0"/>
              <a:t>07/06/2017</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A231A-DAA5-46ED-98E2-242AD92B301A}" type="slidenum">
              <a:rPr lang="pt-BR" smtClean="0"/>
              <a:t>‹nº›</a:t>
            </a:fld>
            <a:endParaRPr lang="pt-BR"/>
          </a:p>
        </p:txBody>
      </p:sp>
    </p:spTree>
    <p:extLst>
      <p:ext uri="{BB962C8B-B14F-4D97-AF65-F5344CB8AC3E}">
        <p14:creationId xmlns:p14="http://schemas.microsoft.com/office/powerpoint/2010/main" val="457361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amara.gov.br/proposicoesWeb/prop_mostrarintegra?codteor=1362908&amp;filename=Parecer-CTASP-16-07-2015" TargetMode="External"/><Relationship Id="rId2" Type="http://schemas.openxmlformats.org/officeDocument/2006/relationships/hyperlink" Target="http://www2.camara.gov.br/proposicoesWeb/fichadetramitacao?idProposicao=121593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25.senado.leg.br/web/atividade/materias/-/materia/125758"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25.senado.leg.br/web/atividade/materias/-/materia/12038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25.senado.leg.br/web/atividade/materias/-/materia/121185" TargetMode="External"/><Relationship Id="rId2" Type="http://schemas.openxmlformats.org/officeDocument/2006/relationships/hyperlink" Target="https://www25.senado.leg.br/web/atividade/materias/-/materia/119503" TargetMode="External"/><Relationship Id="rId1" Type="http://schemas.openxmlformats.org/officeDocument/2006/relationships/slideLayout" Target="../slideLayouts/slideLayout2.xml"/><Relationship Id="rId4" Type="http://schemas.openxmlformats.org/officeDocument/2006/relationships/hyperlink" Target="https://legis.senado.leg.br/sdleg-getter/documento?dm=3668473&amp;disposition=inline"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www25.senado.leg.br/web/atividade/materias/-/materia/12052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25.senado.leg.br/web/atividade/materias/-/materia/121790" TargetMode="External"/><Relationship Id="rId2" Type="http://schemas.openxmlformats.org/officeDocument/2006/relationships/hyperlink" Target="https://www25.senado.leg.br/web/atividade/materias/-/materia/119598"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25.senado.leg.br/web/atividade/materias/-/materia/119348" TargetMode="External"/><Relationship Id="rId2" Type="http://schemas.openxmlformats.org/officeDocument/2006/relationships/hyperlink" Target="http://www25.senado.leg.br/web/atividade/materias/-/materia/122444"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25.senado.leg.br/web/atividade/materias/-/materia/12092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camara.gov.br/proposicoesWeb/fichadetramitacao?idProposicao=349531&amp;ord=1" TargetMode="External"/><Relationship Id="rId2" Type="http://schemas.openxmlformats.org/officeDocument/2006/relationships/hyperlink" Target="http://www.camara.gov.br/proposicoesWeb/fichadetramitacao?idProposicao=2123991" TargetMode="External"/><Relationship Id="rId1" Type="http://schemas.openxmlformats.org/officeDocument/2006/relationships/slideLayout" Target="../slideLayouts/slideLayout2.xml"/><Relationship Id="rId4" Type="http://schemas.openxmlformats.org/officeDocument/2006/relationships/hyperlink" Target="http://www.camara.gov.br/proposicoesWeb/fichadetramitacao?idProposicao=592068"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www.camara.gov.br/proposicoesWeb/fichadetramitacao?idProposicao=96151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camara.gov.br/proposicoesWeb/fichadetramitacao?idProposicao=307690"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camara.gov.br/proposicoesWeb/fichadetramitacao?idProposicao=56742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camara.gov.br/proposicoesWeb/fichadetramitacao?idProposicao=2088060"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vhttp://www2.camara.gov.br/proposicoesWeb/fichadetramitacao?idProposicao=2115079"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25.senado.leg.br/web/atividade/materias/-/materia/128912"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25.senado.leg.br/web/atividade/materias/-/materia/118403"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google.com.br/url?sa=t&amp;rct=j&amp;q=&amp;esrc=s&amp;source=web&amp;cd=1&amp;cad=rja&amp;uact=8&amp;ved=0ahUKEwi_gvPRjKzUAhWMDpAKHdOHAd0QFggnMAA&amp;url=http://www.camara.gov.br/proposicoesWeb/fichadetramitacao?idProposicao=996851&amp;usg=AFQjCNEJn4GJc_IOmjifbgPyhYa0f0Ptrw&amp;sig2=BPU8sXuvkGvF6fX1zFOvBQ" TargetMode="External"/><Relationship Id="rId2" Type="http://schemas.openxmlformats.org/officeDocument/2006/relationships/hyperlink" Target="http://www25.senado.leg.br/web/atividade/materias/-/materia/129265"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camara.gov.br/proposicoesWeb/fichadetramitacao?idProposicao=2075505" TargetMode="External"/><Relationship Id="rId2" Type="http://schemas.openxmlformats.org/officeDocument/2006/relationships/hyperlink" Target="https://www.google.com.br/url?sa=t&amp;rct=j&amp;q=&amp;esrc=s&amp;source=web&amp;cd=1&amp;cad=rja&amp;uact=8&amp;ved=0ahUKEwiB4JL-i6zUAhULjZAKHS_SADEQFggnMAA&amp;url=http://www.camara.gov.br/proposicoesWeb/fichadetramitacao?idProposicao=2075519&amp;usg=AFQjCNFhVgdVWibpqC4U-U86z3qtngTsDQ&amp;sig2=gPtPyRNIqi5VbhXJPV6GM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camara.gov.br/proposicoesWeb/fichadetramitacao?idProposicao=437221" TargetMode="External"/><Relationship Id="rId2" Type="http://schemas.openxmlformats.org/officeDocument/2006/relationships/hyperlink" Target="http://www.camara.gov.br/proposicoesWeb/fichadetramitacao?idProposicao=946297"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hyperlink" Target="http://www.camara.gov.br/proposicoesWeb/fichadetramitacao?idProposicao=949261" TargetMode="External"/><Relationship Id="rId2" Type="http://schemas.openxmlformats.org/officeDocument/2006/relationships/hyperlink" Target="http://www.camara.gov.br/proposicoesWeb/fichadetramitacao?idProposicao=2126313&amp;ord=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amara.gov.br/proposicoesWeb/fichadetramitacao?idProposicao=49366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camara.gov.br/proposicoesWeb/fichadetramitacao?idProposicao=493660&amp;ord=1" TargetMode="External"/><Relationship Id="rId2" Type="http://schemas.openxmlformats.org/officeDocument/2006/relationships/hyperlink" Target="http://www.camara.gov.br/proposicoesWeb/fichadetramitacao?idProposicao=1554257" TargetMode="External"/><Relationship Id="rId1" Type="http://schemas.openxmlformats.org/officeDocument/2006/relationships/slideLayout" Target="../slideLayouts/slideLayout2.xml"/><Relationship Id="rId5" Type="http://schemas.openxmlformats.org/officeDocument/2006/relationships/hyperlink" Target="http://www.camara.gov.br/proposicoesWeb/fichadetramitacao?idProposicao=1049207&amp;ord=1" TargetMode="External"/><Relationship Id="rId4" Type="http://schemas.openxmlformats.org/officeDocument/2006/relationships/hyperlink" Target="http://www.camara.gov.br/proposicoesWeb/fichadetramitacao?idProposicao=211283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descr="placeholder"/>
          <p:cNvPicPr/>
          <p:nvPr/>
        </p:nvPicPr>
        <p:blipFill>
          <a:blip r:embed="rId2">
            <a:extLst>
              <a:ext uri="{28A0092B-C50C-407E-A947-70E740481C1C}">
                <a14:useLocalDpi xmlns:a14="http://schemas.microsoft.com/office/drawing/2010/main" val="0"/>
              </a:ext>
            </a:extLst>
          </a:blip>
          <a:srcRect/>
          <a:stretch>
            <a:fillRect/>
          </a:stretch>
        </p:blipFill>
        <p:spPr bwMode="auto">
          <a:xfrm>
            <a:off x="4983060" y="5016616"/>
            <a:ext cx="1803634" cy="1585520"/>
          </a:xfrm>
          <a:prstGeom prst="rect">
            <a:avLst/>
          </a:prstGeom>
          <a:noFill/>
          <a:ln>
            <a:noFill/>
          </a:ln>
        </p:spPr>
      </p:pic>
      <p:graphicFrame>
        <p:nvGraphicFramePr>
          <p:cNvPr id="3" name="Diagrama 2"/>
          <p:cNvGraphicFramePr/>
          <p:nvPr>
            <p:extLst>
              <p:ext uri="{D42A27DB-BD31-4B8C-83A1-F6EECF244321}">
                <p14:modId xmlns:p14="http://schemas.microsoft.com/office/powerpoint/2010/main" val="4292887670"/>
              </p:ext>
            </p:extLst>
          </p:nvPr>
        </p:nvGraphicFramePr>
        <p:xfrm>
          <a:off x="150443" y="1396322"/>
          <a:ext cx="11879370" cy="35204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0115897"/>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Conselho de administração das empresas públicas</a:t>
            </a:r>
            <a:endParaRPr lang="pt-BR" dirty="0"/>
          </a:p>
        </p:txBody>
      </p:sp>
      <p:sp>
        <p:nvSpPr>
          <p:cNvPr id="3" name="Espaço Reservado para Conteúdo 2"/>
          <p:cNvSpPr>
            <a:spLocks noGrp="1"/>
          </p:cNvSpPr>
          <p:nvPr>
            <p:ph idx="1"/>
          </p:nvPr>
        </p:nvSpPr>
        <p:spPr/>
        <p:txBody>
          <a:bodyPr>
            <a:normAutofit fontScale="62500" lnSpcReduction="20000"/>
          </a:bodyPr>
          <a:lstStyle/>
          <a:p>
            <a:pPr marL="0" indent="0" algn="just">
              <a:buNone/>
            </a:pPr>
            <a:r>
              <a:rPr lang="pt-BR" b="1" i="1" dirty="0"/>
              <a:t>Ocupação das diretorias financeiras de empresas públicas</a:t>
            </a:r>
            <a:endParaRPr lang="pt-BR" b="1" dirty="0">
              <a:hlinkClick r:id="rId2"/>
            </a:endParaRPr>
          </a:p>
          <a:p>
            <a:pPr marL="0" indent="0" algn="just">
              <a:buNone/>
            </a:pPr>
            <a:endParaRPr lang="pt-BR" b="1" dirty="0">
              <a:hlinkClick r:id="rId2"/>
            </a:endParaRPr>
          </a:p>
          <a:p>
            <a:pPr marL="0" indent="0" algn="just">
              <a:buNone/>
            </a:pPr>
            <a:r>
              <a:rPr lang="pt-BR" b="1" dirty="0">
                <a:hlinkClick r:id="rId2"/>
              </a:rPr>
              <a:t>PL 1306/2015</a:t>
            </a:r>
            <a:r>
              <a:rPr lang="pt-BR" b="1" dirty="0"/>
              <a:t> - </a:t>
            </a:r>
            <a:r>
              <a:rPr lang="pt-BR" b="1" i="1" dirty="0"/>
              <a:t>Estabelece que a ocupação das diretorias financeiras de empresas públicas e sociedades de economia mista federais é reservada a empregados das respectivas carreiras.</a:t>
            </a:r>
          </a:p>
          <a:p>
            <a:pPr algn="just">
              <a:buFont typeface="Wingdings" panose="05000000000000000000" pitchFamily="2" charset="2"/>
              <a:buChar char="v"/>
            </a:pPr>
            <a:r>
              <a:rPr lang="pt-BR" b="1" dirty="0"/>
              <a:t>Autor: </a:t>
            </a:r>
            <a:r>
              <a:rPr lang="pt-BR" dirty="0"/>
              <a:t>deputado</a:t>
            </a:r>
            <a:r>
              <a:rPr lang="pt-BR" b="1" dirty="0"/>
              <a:t> </a:t>
            </a:r>
            <a:r>
              <a:rPr lang="pt-BR" dirty="0"/>
              <a:t>Jarbas Vasconcelos  (PMDB/PE)</a:t>
            </a:r>
          </a:p>
          <a:p>
            <a:pPr algn="just">
              <a:buFont typeface="Wingdings" panose="05000000000000000000" pitchFamily="2" charset="2"/>
              <a:buChar char="v"/>
            </a:pPr>
            <a:r>
              <a:rPr lang="pt-BR" b="1" dirty="0"/>
              <a:t>Conteúdo do Projeto - </a:t>
            </a:r>
            <a:r>
              <a:rPr lang="pt-BR" dirty="0"/>
              <a:t>Estabelece que a ocupação das diretorias financeiras de empresas públicas e sociedades de economia mista federais é </a:t>
            </a:r>
            <a:r>
              <a:rPr lang="pt-BR" b="1" u="sng" dirty="0"/>
              <a:t>reservada a empregados das respectivas carreiras</a:t>
            </a:r>
            <a:r>
              <a:rPr lang="pt-BR" dirty="0"/>
              <a:t>. considera-se diretor financeiro quem detiver, entre outras, uma ou mais das seguintes </a:t>
            </a:r>
            <a:r>
              <a:rPr lang="pt-BR" b="1" u="sng" dirty="0"/>
              <a:t>atribuições</a:t>
            </a:r>
            <a:r>
              <a:rPr lang="pt-BR" dirty="0"/>
              <a:t>, ainda que sob delegação: I – administrar os recursos financeiros da entidade; II – movimentar conta bancária da entidade; III – constituir procurador com poderes para movimentar conta bancária da entidade; IV – coordenar as atividades relacionadas aos controles e registros contábeis, orçamentários e financeiros da entidade; V – regulamentar, coordenar ou supervisionar os serviços da tesouraria, do caixa e da contabilidade; VI – custodiar os bens e valores patrimoniais da entidade; VII – mandar processar o pagamento dos empregados e as contas de despesas da entidade, ordenando sua liquidação.</a:t>
            </a:r>
          </a:p>
          <a:p>
            <a:pPr algn="just">
              <a:buFont typeface="Wingdings" panose="05000000000000000000" pitchFamily="2" charset="2"/>
              <a:buChar char="v"/>
            </a:pPr>
            <a:r>
              <a:rPr lang="pt-BR" b="1" dirty="0"/>
              <a:t>Tramitação:</a:t>
            </a:r>
            <a:r>
              <a:rPr lang="pt-BR" dirty="0"/>
              <a:t> Aguardando votação do parecer do relator, deputado Benjamin Maranhão (SD-PB), pela aprovação, </a:t>
            </a:r>
            <a:r>
              <a:rPr lang="pt-BR" dirty="0">
                <a:hlinkClick r:id="rId3"/>
              </a:rPr>
              <a:t>com substitutivo, </a:t>
            </a:r>
            <a:r>
              <a:rPr lang="pt-BR" dirty="0"/>
              <a:t>na Comissão de Trabalho, de Administração e Serviço Público (CTASP). Em seguida será analisada na Comissão de Constituição e Justiça e de Cidadania (CCJC), em caráter conclusivo.</a:t>
            </a:r>
          </a:p>
          <a:p>
            <a:endParaRPr lang="pt-BR" dirty="0"/>
          </a:p>
        </p:txBody>
      </p:sp>
    </p:spTree>
    <p:extLst>
      <p:ext uri="{BB962C8B-B14F-4D97-AF65-F5344CB8AC3E}">
        <p14:creationId xmlns:p14="http://schemas.microsoft.com/office/powerpoint/2010/main" val="258149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Conselho de administração das empresas públicas</a:t>
            </a:r>
            <a:endParaRPr lang="pt-BR" dirty="0"/>
          </a:p>
        </p:txBody>
      </p:sp>
      <p:sp>
        <p:nvSpPr>
          <p:cNvPr id="3" name="Espaço Reservado para Conteúdo 2"/>
          <p:cNvSpPr>
            <a:spLocks noGrp="1"/>
          </p:cNvSpPr>
          <p:nvPr>
            <p:ph idx="1"/>
          </p:nvPr>
        </p:nvSpPr>
        <p:spPr/>
        <p:txBody>
          <a:bodyPr>
            <a:normAutofit fontScale="70000" lnSpcReduction="20000"/>
          </a:bodyPr>
          <a:lstStyle/>
          <a:p>
            <a:pPr marL="0" indent="0" algn="just">
              <a:buNone/>
            </a:pPr>
            <a:r>
              <a:rPr lang="pt-BR" b="1" i="1" dirty="0"/>
              <a:t>Governança das empresas estatais</a:t>
            </a:r>
            <a:endParaRPr lang="pt-BR" b="1" dirty="0">
              <a:hlinkClick r:id="rId2"/>
            </a:endParaRPr>
          </a:p>
          <a:p>
            <a:pPr marL="0" indent="0" algn="just">
              <a:buNone/>
            </a:pPr>
            <a:endParaRPr lang="pt-BR" b="1" dirty="0">
              <a:hlinkClick r:id="rId2"/>
            </a:endParaRPr>
          </a:p>
          <a:p>
            <a:pPr marL="0" indent="0" algn="just">
              <a:buNone/>
            </a:pPr>
            <a:r>
              <a:rPr lang="pt-BR" b="1" dirty="0">
                <a:hlinkClick r:id="rId2"/>
              </a:rPr>
              <a:t>PLS 206/2016 </a:t>
            </a:r>
            <a:r>
              <a:rPr lang="pt-BR" b="1" dirty="0"/>
              <a:t>- </a:t>
            </a:r>
            <a:r>
              <a:rPr lang="pt-BR" b="1" i="1" dirty="0"/>
              <a:t>Altera o Decreto-Lei nº 200, de 25 de fevereiro de 1967, para aprimorar a governança das empresas estatais e garantir que as decisões técnicas sejam tomadas por profissionais concursados e sem vínculo partidário.</a:t>
            </a:r>
          </a:p>
          <a:p>
            <a:pPr algn="just">
              <a:buFont typeface="Wingdings" panose="05000000000000000000" pitchFamily="2" charset="2"/>
              <a:buChar char="v"/>
            </a:pPr>
            <a:r>
              <a:rPr lang="pt-BR" b="1" dirty="0"/>
              <a:t>Autor: </a:t>
            </a:r>
            <a:r>
              <a:rPr lang="pt-BR" dirty="0"/>
              <a:t>Senador Raimundo Lira (PMDB-PB)</a:t>
            </a:r>
          </a:p>
          <a:p>
            <a:pPr algn="just">
              <a:buFont typeface="Wingdings" panose="05000000000000000000" pitchFamily="2" charset="2"/>
              <a:buChar char="v"/>
            </a:pPr>
            <a:r>
              <a:rPr lang="pt-BR" b="1" dirty="0"/>
              <a:t>Conteúdo do Projeto: </a:t>
            </a:r>
            <a:r>
              <a:rPr lang="pt-BR" dirty="0"/>
              <a:t>Altera o Decreto-Lei nº 200, de 25 de fevereiro de 1967, para aprimorar a governança das empresas estatais e garantir que as </a:t>
            </a:r>
            <a:r>
              <a:rPr lang="pt-BR" b="1" u="sng" dirty="0"/>
              <a:t>decisões técnicas sejam tomadas por profissionais concursados e sem vínculo partidário</a:t>
            </a:r>
            <a:r>
              <a:rPr lang="pt-BR" dirty="0"/>
              <a:t>. Os </a:t>
            </a:r>
            <a:r>
              <a:rPr lang="pt-BR" b="1" u="sng" dirty="0"/>
              <a:t>cargos de diretor e de membro do Conselho de Administração das empresas públicas e das sociedades de economia mista somente são acessíveis a indivíduos que tenham ingressado anteriormente no serviço </a:t>
            </a:r>
            <a:r>
              <a:rPr lang="pt-BR" dirty="0"/>
              <a:t>ou no emprego público por meio de concurso público de provas ou de provas e títulos. Aos diretores e membros do Conselho de Administração das empresas públicas e das sociedades de economia mista é </a:t>
            </a:r>
            <a:r>
              <a:rPr lang="pt-BR" b="1" u="sng" dirty="0"/>
              <a:t>vedado o exercício de atividade político-partidária.</a:t>
            </a:r>
          </a:p>
          <a:p>
            <a:pPr algn="just">
              <a:buFont typeface="Wingdings" panose="05000000000000000000" pitchFamily="2" charset="2"/>
              <a:buChar char="v"/>
            </a:pPr>
            <a:r>
              <a:rPr lang="pt-BR" b="1" dirty="0"/>
              <a:t>Tramitação: </a:t>
            </a:r>
            <a:r>
              <a:rPr lang="pt-BR" dirty="0"/>
              <a:t>Aguardando parecer do relator, senador Armando Monteiro (PTB-PE), na  Comissão de Constituição, Justiça e Cidadania (CCJ).</a:t>
            </a:r>
          </a:p>
        </p:txBody>
      </p:sp>
    </p:spTree>
    <p:extLst>
      <p:ext uri="{BB962C8B-B14F-4D97-AF65-F5344CB8AC3E}">
        <p14:creationId xmlns:p14="http://schemas.microsoft.com/office/powerpoint/2010/main" val="783071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Conselho de administração das empresas públicas</a:t>
            </a:r>
            <a:endParaRPr lang="pt-BR" dirty="0"/>
          </a:p>
        </p:txBody>
      </p:sp>
      <p:sp>
        <p:nvSpPr>
          <p:cNvPr id="3" name="Espaço Reservado para Conteúdo 2"/>
          <p:cNvSpPr>
            <a:spLocks noGrp="1"/>
          </p:cNvSpPr>
          <p:nvPr>
            <p:ph idx="1"/>
          </p:nvPr>
        </p:nvSpPr>
        <p:spPr/>
        <p:txBody>
          <a:bodyPr>
            <a:normAutofit fontScale="62500" lnSpcReduction="20000"/>
          </a:bodyPr>
          <a:lstStyle/>
          <a:p>
            <a:pPr marL="0" indent="0" algn="just">
              <a:buNone/>
            </a:pPr>
            <a:endParaRPr lang="pt-BR" b="1" i="1" dirty="0"/>
          </a:p>
          <a:p>
            <a:pPr marL="0" indent="0" algn="just">
              <a:buNone/>
            </a:pPr>
            <a:r>
              <a:rPr lang="pt-BR" b="1" i="1" dirty="0"/>
              <a:t>Estatuto jurídico das empresas estatais</a:t>
            </a:r>
            <a:endParaRPr lang="pt-BR" b="1" dirty="0">
              <a:hlinkClick r:id="rId2"/>
            </a:endParaRPr>
          </a:p>
          <a:p>
            <a:pPr marL="0" indent="0" algn="just">
              <a:buNone/>
            </a:pPr>
            <a:endParaRPr lang="pt-BR" b="1" dirty="0">
              <a:hlinkClick r:id="rId2"/>
            </a:endParaRPr>
          </a:p>
          <a:p>
            <a:pPr marL="0" indent="0" algn="just">
              <a:buNone/>
            </a:pPr>
            <a:r>
              <a:rPr lang="pt-BR" b="1" dirty="0">
                <a:hlinkClick r:id="rId2"/>
              </a:rPr>
              <a:t>PLS 167/2015 </a:t>
            </a:r>
            <a:r>
              <a:rPr lang="pt-BR" b="1" dirty="0"/>
              <a:t>- </a:t>
            </a:r>
            <a:r>
              <a:rPr lang="pt-BR" b="1" i="1" dirty="0"/>
              <a:t>Estabelece o estatuto jurídico das empresas estatais, previsto no § 1º do art. 173 da Constituição Federal, inclusive das empresas estatais de que trata o § 1º do art. 177 da Constituição Federal</a:t>
            </a:r>
            <a:endParaRPr lang="pt-BR" b="1" dirty="0"/>
          </a:p>
          <a:p>
            <a:pPr algn="just">
              <a:buFont typeface="Wingdings" panose="05000000000000000000" pitchFamily="2" charset="2"/>
              <a:buChar char="v"/>
            </a:pPr>
            <a:r>
              <a:rPr lang="pt-BR" b="1" dirty="0"/>
              <a:t>Autor</a:t>
            </a:r>
            <a:r>
              <a:rPr lang="pt-BR" dirty="0"/>
              <a:t>: Senador Roberto Requião (PMDB-PR)</a:t>
            </a:r>
          </a:p>
          <a:p>
            <a:pPr algn="just">
              <a:buFont typeface="Wingdings" panose="05000000000000000000" pitchFamily="2" charset="2"/>
              <a:buChar char="v"/>
            </a:pPr>
            <a:r>
              <a:rPr lang="pt-BR" b="1" dirty="0"/>
              <a:t>Conteúdo do Projeto –</a:t>
            </a:r>
            <a:r>
              <a:rPr lang="pt-BR" dirty="0"/>
              <a:t> Regulamenta o disposto no art. 173, § 1º, III, da Constituição Federal, estabelecendo estatuto jurídico da empresa pública, sociedade de economia mista e de suas subsidiárias que explorem atividade econômica, dispondo sobre a </a:t>
            </a:r>
            <a:r>
              <a:rPr lang="pt-BR" b="1" u="sng" dirty="0"/>
              <a:t>licitação e contratação de obras, serviços</a:t>
            </a:r>
            <a:r>
              <a:rPr lang="pt-BR" dirty="0"/>
              <a:t>, compras e alienações; </a:t>
            </a:r>
            <a:r>
              <a:rPr lang="pt-BR" b="1" u="sng" dirty="0"/>
              <a:t>função social e dos mecanismos de controle</a:t>
            </a:r>
            <a:r>
              <a:rPr lang="pt-BR" dirty="0"/>
              <a:t>; </a:t>
            </a:r>
            <a:r>
              <a:rPr lang="pt-BR" b="1" u="sng" dirty="0"/>
              <a:t>conselho de administração e fiscal e da responsabilidade dos administradores: </a:t>
            </a:r>
            <a:r>
              <a:rPr lang="pt-BR" dirty="0"/>
              <a:t>Art. 58. É obrigatória a constituição de conselho fiscal nas empresas estatais, constituídos por no mínimo nove membros, assegurada a participação: I – de acionistas minoritários, quando for o caso; II – de representante dos empregados, eleito na forma do art. 55 desta Lei; III – de pelo menos dois membros representativos da sociedade civil, definidos nos termos do estatuto da empresa estatal.</a:t>
            </a:r>
          </a:p>
          <a:p>
            <a:pPr algn="just">
              <a:buFont typeface="Wingdings" panose="05000000000000000000" pitchFamily="2" charset="2"/>
              <a:buChar char="v"/>
            </a:pPr>
            <a:r>
              <a:rPr lang="pt-BR" b="1" dirty="0"/>
              <a:t>Tramitação: </a:t>
            </a:r>
            <a:r>
              <a:rPr lang="pt-BR" dirty="0"/>
              <a:t>Aguardando parecer do relator, senador Tasso Jereissati (PSDB-CE), na Comissão de Assuntos Econômicos (CAE). Em seguida, a matéria segue para apreciação pela Comissão de Constituição, Justiça e Cidadania (CCJ), em decisão terminativa. </a:t>
            </a:r>
          </a:p>
          <a:p>
            <a:pPr marL="0" indent="0">
              <a:buNone/>
            </a:pPr>
            <a:endParaRPr lang="pt-BR" dirty="0"/>
          </a:p>
        </p:txBody>
      </p:sp>
    </p:spTree>
    <p:extLst>
      <p:ext uri="{BB962C8B-B14F-4D97-AF65-F5344CB8AC3E}">
        <p14:creationId xmlns:p14="http://schemas.microsoft.com/office/powerpoint/2010/main" val="4049372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Conselho de administração das empresas públicas</a:t>
            </a:r>
            <a:endParaRPr lang="pt-BR" dirty="0"/>
          </a:p>
        </p:txBody>
      </p:sp>
      <p:sp>
        <p:nvSpPr>
          <p:cNvPr id="3" name="Espaço Reservado para Conteúdo 2"/>
          <p:cNvSpPr>
            <a:spLocks noGrp="1"/>
          </p:cNvSpPr>
          <p:nvPr>
            <p:ph idx="1"/>
          </p:nvPr>
        </p:nvSpPr>
        <p:spPr>
          <a:xfrm>
            <a:off x="838200" y="1825624"/>
            <a:ext cx="10515600" cy="4776511"/>
          </a:xfrm>
        </p:spPr>
        <p:txBody>
          <a:bodyPr>
            <a:normAutofit fontScale="40000" lnSpcReduction="20000"/>
          </a:bodyPr>
          <a:lstStyle/>
          <a:p>
            <a:pPr marL="0" indent="0" algn="just">
              <a:buNone/>
            </a:pPr>
            <a:r>
              <a:rPr lang="pt-BR" sz="3000" b="1" i="1" dirty="0"/>
              <a:t>Estatuto jurídico da empresa pública</a:t>
            </a:r>
            <a:endParaRPr lang="pt-BR" sz="3000" b="1" dirty="0">
              <a:hlinkClick r:id="rId2"/>
            </a:endParaRPr>
          </a:p>
          <a:p>
            <a:pPr marL="0" indent="0" algn="just">
              <a:buNone/>
            </a:pPr>
            <a:endParaRPr lang="pt-BR" b="1" dirty="0">
              <a:hlinkClick r:id="rId2"/>
            </a:endParaRPr>
          </a:p>
          <a:p>
            <a:pPr marL="0" indent="0" algn="just">
              <a:buNone/>
            </a:pPr>
            <a:r>
              <a:rPr lang="pt-BR" b="1" dirty="0">
                <a:hlinkClick r:id="rId2"/>
              </a:rPr>
              <a:t>PLS 420/2014 </a:t>
            </a:r>
            <a:r>
              <a:rPr lang="pt-BR" b="1" dirty="0"/>
              <a:t>- </a:t>
            </a:r>
            <a:r>
              <a:rPr lang="pt-BR" b="1" i="1" dirty="0"/>
              <a:t>Institui o estatuto jurídico da empresa pública, da sociedade de economia mista e de suas subsidiárias que explorem atividade econômica de produção ou comercialização de bens ou de prestação de serviços, nos termos dos §§ 1º e 3º do art. 173 da Constituição Federal</a:t>
            </a:r>
            <a:endParaRPr lang="pt-BR" b="1" dirty="0"/>
          </a:p>
          <a:p>
            <a:pPr algn="just">
              <a:buFont typeface="Wingdings" panose="05000000000000000000" pitchFamily="2" charset="2"/>
              <a:buChar char="v"/>
            </a:pPr>
            <a:r>
              <a:rPr lang="pt-BR" b="1" dirty="0"/>
              <a:t>Autor</a:t>
            </a:r>
            <a:r>
              <a:rPr lang="pt-BR" dirty="0"/>
              <a:t>: Ex-Senador José Sarney (PMDB-AP)</a:t>
            </a:r>
          </a:p>
          <a:p>
            <a:pPr algn="just">
              <a:buFont typeface="Wingdings" panose="05000000000000000000" pitchFamily="2" charset="2"/>
              <a:buChar char="v"/>
            </a:pPr>
            <a:r>
              <a:rPr lang="pt-BR" b="1" dirty="0"/>
              <a:t>Conteúdo do Projeto </a:t>
            </a:r>
            <a:r>
              <a:rPr lang="pt-BR" dirty="0"/>
              <a:t>- Institui o estatuto jurídico da empresa pública, da sociedade de economia mista e de suas subsidiárias que explorem atividade econômica de produção ou comercialização de bens ou de prestação de serviços, nos termos dos §§ 1º e 3º do art. 173 da Constituição Federal. </a:t>
            </a:r>
          </a:p>
          <a:p>
            <a:pPr algn="just">
              <a:buFont typeface="Wingdings" panose="05000000000000000000" pitchFamily="2" charset="2"/>
              <a:buChar char="v"/>
            </a:pPr>
            <a:r>
              <a:rPr lang="pt-BR" b="1" dirty="0"/>
              <a:t>Tramitação</a:t>
            </a:r>
            <a:r>
              <a:rPr lang="pt-BR" dirty="0"/>
              <a:t>: Aguardando designação de relator na Comissão de Constituição, Justiça e Cidadania (CCJ). Em seguida, será apreciado pela Comissão de Assuntos Econômicos (CAE), em decisão terminativa.</a:t>
            </a:r>
          </a:p>
          <a:p>
            <a:pPr marL="0" indent="0" algn="just">
              <a:buNone/>
            </a:pPr>
            <a:endParaRPr lang="pt-BR" b="1" i="1" dirty="0"/>
          </a:p>
          <a:p>
            <a:pPr marL="0" indent="0" algn="just">
              <a:buNone/>
            </a:pPr>
            <a:r>
              <a:rPr lang="pt-BR" sz="3000" b="1" i="1" dirty="0"/>
              <a:t>Regras para contratação de dirigentes e membros de conselhos de administração de empresas públicas</a:t>
            </a:r>
          </a:p>
          <a:p>
            <a:pPr marL="0" indent="0" algn="just">
              <a:buNone/>
            </a:pPr>
            <a:endParaRPr lang="pt-BR" b="1" dirty="0"/>
          </a:p>
          <a:p>
            <a:pPr marL="0" indent="0" algn="just">
              <a:buNone/>
            </a:pPr>
            <a:r>
              <a:rPr lang="pt-BR" b="1" dirty="0">
                <a:hlinkClick r:id="rId3"/>
              </a:rPr>
              <a:t>PLS 281/2015 </a:t>
            </a:r>
            <a:r>
              <a:rPr lang="pt-BR" b="1" dirty="0"/>
              <a:t>- </a:t>
            </a:r>
            <a:r>
              <a:rPr lang="pt-BR" b="1" i="1" dirty="0"/>
              <a:t>Estabelece regras para contratação de dirigentes e membros de conselhos de administração de empresas públicas e sociedades de economia mista, suas subsidiárias e controladas e demais empresas em que a União, Estados, Distrito Federal e Municípios detenha a maioria do capital social com direito a voto. </a:t>
            </a:r>
            <a:endParaRPr lang="pt-BR" b="1" dirty="0"/>
          </a:p>
          <a:p>
            <a:pPr algn="just">
              <a:buFont typeface="Wingdings" panose="05000000000000000000" pitchFamily="2" charset="2"/>
              <a:buChar char="v"/>
            </a:pPr>
            <a:r>
              <a:rPr lang="pt-BR" dirty="0"/>
              <a:t> </a:t>
            </a:r>
            <a:r>
              <a:rPr lang="pt-BR" b="1" dirty="0"/>
              <a:t>Autor: </a:t>
            </a:r>
            <a:r>
              <a:rPr lang="pt-BR" dirty="0"/>
              <a:t>Senador Ricardo Ferraço (PSDB-ES)</a:t>
            </a:r>
          </a:p>
          <a:p>
            <a:pPr algn="just">
              <a:buFont typeface="Wingdings" panose="05000000000000000000" pitchFamily="2" charset="2"/>
              <a:buChar char="v"/>
            </a:pPr>
            <a:r>
              <a:rPr lang="pt-BR" b="1" dirty="0"/>
              <a:t>Conteúdo do Projeto </a:t>
            </a:r>
            <a:r>
              <a:rPr lang="pt-BR" dirty="0"/>
              <a:t>-  No momento de </a:t>
            </a:r>
            <a:r>
              <a:rPr lang="pt-BR" b="1" u="sng" dirty="0"/>
              <a:t>contratação de administradores, diretores ou membros de conselho de administração de Empresas Estatais, deverão ser observadas as seguintes regras:</a:t>
            </a:r>
            <a:r>
              <a:rPr lang="pt-BR" dirty="0"/>
              <a:t> I – deverá ser </a:t>
            </a:r>
            <a:r>
              <a:rPr lang="pt-BR" b="1" u="sng" dirty="0"/>
              <a:t>publicada convocação pública na imprensa oficial</a:t>
            </a:r>
            <a:r>
              <a:rPr lang="pt-BR" dirty="0"/>
              <a:t>, se houver, e na página da internet da Empresa Estatal e do órgão da administração direta a que vinculada, que </a:t>
            </a:r>
            <a:r>
              <a:rPr lang="pt-BR" b="1" u="sng" dirty="0"/>
              <a:t>contenha informações sobre a natureza do cargo a ser preenchido, suas atribuições, remuneração, experiência profissional exigida, eventual duração do mandato</a:t>
            </a:r>
            <a:r>
              <a:rPr lang="pt-BR" dirty="0"/>
              <a:t>, entre outras informações relevantes; II – </a:t>
            </a:r>
            <a:r>
              <a:rPr lang="pt-BR" b="1" u="sng" dirty="0"/>
              <a:t>após a publicação da convocação pública, os interessados terão, no mínimo, 30 dias para manifestar interesse em participar da seleção, apresentado currículo detalhado, além de informações sobre participação em pessoas jurídicas, prestação de serviços para partidos políticos, e </a:t>
            </a:r>
            <a:r>
              <a:rPr lang="pt-BR" dirty="0"/>
              <a:t>outras informações relevantes; III – o </a:t>
            </a:r>
            <a:r>
              <a:rPr lang="pt-BR" b="1" u="sng" dirty="0"/>
              <a:t>nome dos interessados deverá ser publicado na página da internet </a:t>
            </a:r>
            <a:r>
              <a:rPr lang="pt-BR" dirty="0"/>
              <a:t>da Empresa Estatal e do órgão da administração direta a que vinculada; e IV - a </a:t>
            </a:r>
            <a:r>
              <a:rPr lang="pt-BR" b="1" u="sng" dirty="0"/>
              <a:t>autoridade responsável pela escolha do candidato a preencher a vaga poderá realizar provas, avaliação de currículo, entrevistas, pesquisa sobre histórico profissional, audiências públicas, entre outros expedientes para a seleção.</a:t>
            </a:r>
          </a:p>
          <a:p>
            <a:pPr algn="just">
              <a:buFont typeface="Wingdings" panose="05000000000000000000" pitchFamily="2" charset="2"/>
              <a:buChar char="v"/>
            </a:pPr>
            <a:r>
              <a:rPr lang="pt-BR" b="1" dirty="0"/>
              <a:t>Tramitação: </a:t>
            </a:r>
            <a:r>
              <a:rPr lang="pt-BR" dirty="0"/>
              <a:t>Aguardando votação do parecer do relator, senador </a:t>
            </a:r>
            <a:r>
              <a:rPr lang="pt-BR" dirty="0" err="1"/>
              <a:t>Antonio</a:t>
            </a:r>
            <a:r>
              <a:rPr lang="pt-BR" dirty="0"/>
              <a:t> </a:t>
            </a:r>
            <a:r>
              <a:rPr lang="pt-BR" dirty="0" err="1"/>
              <a:t>Anastasia</a:t>
            </a:r>
            <a:r>
              <a:rPr lang="pt-BR" dirty="0"/>
              <a:t> (PSDB-MG), </a:t>
            </a:r>
            <a:r>
              <a:rPr lang="pt-BR" dirty="0">
                <a:hlinkClick r:id="rId4"/>
              </a:rPr>
              <a:t>pela rejeição</a:t>
            </a:r>
            <a:r>
              <a:rPr lang="pt-BR" dirty="0"/>
              <a:t>, na Comissão de Constituição, Justiça e Cidadania (CCJ). Será apreciado em caráter terminativo. Caso rejeitado, segue ao arquivo.</a:t>
            </a:r>
          </a:p>
        </p:txBody>
      </p:sp>
    </p:spTree>
    <p:extLst>
      <p:ext uri="{BB962C8B-B14F-4D97-AF65-F5344CB8AC3E}">
        <p14:creationId xmlns:p14="http://schemas.microsoft.com/office/powerpoint/2010/main" val="1253383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Conselho de administração das empresas públicas</a:t>
            </a:r>
            <a:endParaRPr lang="pt-BR" dirty="0"/>
          </a:p>
        </p:txBody>
      </p:sp>
      <p:sp>
        <p:nvSpPr>
          <p:cNvPr id="3" name="Espaço Reservado para Conteúdo 2"/>
          <p:cNvSpPr>
            <a:spLocks noGrp="1"/>
          </p:cNvSpPr>
          <p:nvPr>
            <p:ph idx="1"/>
          </p:nvPr>
        </p:nvSpPr>
        <p:spPr/>
        <p:txBody>
          <a:bodyPr>
            <a:normAutofit fontScale="77500" lnSpcReduction="20000"/>
          </a:bodyPr>
          <a:lstStyle/>
          <a:p>
            <a:pPr marL="0" indent="0" algn="just">
              <a:buNone/>
            </a:pPr>
            <a:endParaRPr lang="pt-BR" b="1" i="1" dirty="0"/>
          </a:p>
          <a:p>
            <a:pPr marL="0" indent="0" algn="just">
              <a:buNone/>
            </a:pPr>
            <a:r>
              <a:rPr lang="pt-BR" b="1" i="1" dirty="0"/>
              <a:t>Mandato dos membros de conselho de administração</a:t>
            </a:r>
            <a:endParaRPr lang="pt-BR" b="1" dirty="0">
              <a:hlinkClick r:id="rId2"/>
            </a:endParaRPr>
          </a:p>
          <a:p>
            <a:pPr marL="0" indent="0" algn="just">
              <a:buNone/>
            </a:pPr>
            <a:endParaRPr lang="pt-BR" b="1" dirty="0">
              <a:hlinkClick r:id="rId2"/>
            </a:endParaRPr>
          </a:p>
          <a:p>
            <a:pPr marL="0" indent="0" algn="just">
              <a:buNone/>
            </a:pPr>
            <a:r>
              <a:rPr lang="pt-BR" b="1" dirty="0">
                <a:hlinkClick r:id="rId2"/>
              </a:rPr>
              <a:t>PEC 42/2015 </a:t>
            </a:r>
            <a:r>
              <a:rPr lang="pt-BR" b="1" dirty="0"/>
              <a:t>- </a:t>
            </a:r>
            <a:r>
              <a:rPr lang="pt-BR" b="1" i="1" dirty="0"/>
              <a:t>Altera o art. 173 da Constituição Federal para limitar, no máximo, a quatro anos o mandato dos dirigentes, membros de conselho de administração e fiscal de empresas públicas e sociedades de economia mista, vedando-lhes a recondução ou a participação em outro conselho, em qualquer tempo.</a:t>
            </a:r>
          </a:p>
          <a:p>
            <a:pPr algn="just">
              <a:buFont typeface="Wingdings" panose="05000000000000000000" pitchFamily="2" charset="2"/>
              <a:buChar char="v"/>
            </a:pPr>
            <a:r>
              <a:rPr lang="pt-BR" b="1" dirty="0"/>
              <a:t>Autor:</a:t>
            </a:r>
            <a:r>
              <a:rPr lang="pt-BR" dirty="0"/>
              <a:t> Senadora Vanessa Grazziotin (PCdoB-AM) e outros</a:t>
            </a:r>
          </a:p>
          <a:p>
            <a:pPr algn="just">
              <a:buFont typeface="Wingdings" panose="05000000000000000000" pitchFamily="2" charset="2"/>
              <a:buChar char="v"/>
            </a:pPr>
            <a:r>
              <a:rPr lang="pt-BR" b="1" dirty="0"/>
              <a:t>Conteúdo do Projeto </a:t>
            </a:r>
            <a:r>
              <a:rPr lang="pt-BR" dirty="0"/>
              <a:t>- Altera o art. 173 da Constituição Federal para limitar, no máximo, a </a:t>
            </a:r>
            <a:r>
              <a:rPr lang="pt-BR" b="1" u="sng" dirty="0"/>
              <a:t>quatro anos o mandato dos dirigentes, membros de conselho de administração e fiscal de empresas públicas e sociedades de economia mista, vedando-lhes a recondução ou a participação em outro conselho, em qualquer tempo</a:t>
            </a:r>
            <a:r>
              <a:rPr lang="pt-BR" dirty="0"/>
              <a:t>. </a:t>
            </a:r>
          </a:p>
          <a:p>
            <a:pPr algn="just">
              <a:buFont typeface="Wingdings" panose="05000000000000000000" pitchFamily="2" charset="2"/>
              <a:buChar char="v"/>
            </a:pPr>
            <a:r>
              <a:rPr lang="pt-BR" b="1" dirty="0"/>
              <a:t>Tramitação:</a:t>
            </a:r>
            <a:r>
              <a:rPr lang="pt-BR" dirty="0"/>
              <a:t> Aguardando designação do relator na Comissão de Constituição, Justiça e Cidadania (CCJ).</a:t>
            </a:r>
          </a:p>
        </p:txBody>
      </p:sp>
    </p:spTree>
    <p:extLst>
      <p:ext uri="{BB962C8B-B14F-4D97-AF65-F5344CB8AC3E}">
        <p14:creationId xmlns:p14="http://schemas.microsoft.com/office/powerpoint/2010/main" val="540980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Fundos de Pensão</a:t>
            </a:r>
          </a:p>
        </p:txBody>
      </p:sp>
      <p:sp>
        <p:nvSpPr>
          <p:cNvPr id="3" name="Espaço Reservado para Conteúdo 2"/>
          <p:cNvSpPr>
            <a:spLocks noGrp="1"/>
          </p:cNvSpPr>
          <p:nvPr>
            <p:ph idx="1"/>
          </p:nvPr>
        </p:nvSpPr>
        <p:spPr>
          <a:xfrm>
            <a:off x="838200" y="1766901"/>
            <a:ext cx="10515600" cy="4776511"/>
          </a:xfrm>
        </p:spPr>
        <p:txBody>
          <a:bodyPr>
            <a:normAutofit fontScale="47500" lnSpcReduction="20000"/>
          </a:bodyPr>
          <a:lstStyle/>
          <a:p>
            <a:pPr marL="0" indent="0">
              <a:buNone/>
            </a:pPr>
            <a:r>
              <a:rPr lang="pt-BR" b="1" i="1" dirty="0"/>
              <a:t>Representação dos trabalhadores nos fundos de pensão</a:t>
            </a:r>
          </a:p>
          <a:p>
            <a:pPr marL="0" indent="0">
              <a:buNone/>
            </a:pPr>
            <a:r>
              <a:rPr lang="pt-BR" b="1" i="1" u="sng" dirty="0"/>
              <a:t>PLP 268/2016</a:t>
            </a:r>
            <a:r>
              <a:rPr lang="pt-BR" b="1" i="1" dirty="0"/>
              <a:t> (PLS 78/2015) - Altera a Lei Complementar nº 108, de 29 de maio de 2001, para aprimorar os dispositivos de governança das entidades fechadas de previdência complementar vinculadas à União, aos Estados, Distrito Federal e aos Municípios, suas autarquias, fundações, sociedades de economia mista e outras entidades públicas.</a:t>
            </a:r>
            <a:endParaRPr lang="pt-BR" i="1" dirty="0"/>
          </a:p>
          <a:p>
            <a:pPr lvl="0">
              <a:buFont typeface="Wingdings" panose="05000000000000000000" pitchFamily="2" charset="2"/>
              <a:buChar char="v"/>
            </a:pPr>
            <a:r>
              <a:rPr lang="pt-BR" b="1" dirty="0"/>
              <a:t>Autor: </a:t>
            </a:r>
            <a:r>
              <a:rPr lang="pt-BR" dirty="0"/>
              <a:t>Senador Valdir Raupp (PMDB-RO)</a:t>
            </a:r>
          </a:p>
          <a:p>
            <a:pPr lvl="0">
              <a:buFont typeface="Wingdings" panose="05000000000000000000" pitchFamily="2" charset="2"/>
              <a:buChar char="v"/>
            </a:pPr>
            <a:r>
              <a:rPr lang="pt-BR" b="1" dirty="0"/>
              <a:t>Conteúdo do Projeto: </a:t>
            </a:r>
            <a:r>
              <a:rPr lang="pt-BR" dirty="0"/>
              <a:t>Trata da governança das entidades fechadas de previdência complementar vinculadas à União, aos Estados, ao Distrito Federal e aos Municípios, suas autarquias, fundações, sociedades de economia mista e outras entidades públicas. O projeto propõe que as representações no conselho deliberativo e fiscal das entidades fechadas de previdência complementar possam assumir rotativamente e de forma alternada a presidência dessas instâncias decisórias. E, que a escolha da diretoria-executiva dos fundos de pensão deva ocorrer por meio de processo seletivo, conduzido por uma comissão formada por conselheiros representantes dos participantes, assistidos e patrocinadores, bem como dois profissionais de notório saber sem qualquer vínculo empregatício com o setor público. Assim como, afirma a necessidade e esclarecer que os membros do conselho deliberativo, órgão máximo dos fundos de pensão, também possam perder seus mandatos se forem punidos com a penalidade administrativa de inabilitação, prevista no art. 65 da Lei Complementar nº 109, de 29 de maio de 2001. As penalidades administrativas são aplicadas pelo órgão fiscalizador e julgadas no âmbito do órgão regulador, com amplas possibilidades para a defesa. E, ainda propõe a inserção de dispositivos para tratar de eventuais atividades político-partidárias dos possíveis integrantes de conselhos deliberativos ou de diretorias-executivas de fundos de pensão de estatais. O primeiro estabelece como requisito mínimo para ser membro do conselho ou da diretoria-executiva o fato de não ter exercido atividade político partidária nos últimos doze meses que antecederam sua indicação ao cargo. Adicionalmente, insere-se vedação ao exercício de atividade político-partidária a qualquer conselheiro ou diretor durante seus mandatos. E, que todos os procedimentos de escolha, eleição e nomeação para qualquer cargo previsto nos estatutos das entidades deverão ser devidamente verificados e homologados pelo órgão fiscalizador. </a:t>
            </a:r>
          </a:p>
          <a:p>
            <a:pPr>
              <a:buFont typeface="Wingdings" panose="05000000000000000000" pitchFamily="2" charset="2"/>
              <a:buChar char="v"/>
            </a:pPr>
            <a:r>
              <a:rPr lang="pt-BR" b="1" u="sng" dirty="0"/>
              <a:t>Elimina a eleição de diretores das entidades que são patrocinadas por empresas e órgãos públicos e também reduz a um terço a representação dos participantes nos Conselhos Deliberativo e Fiscal.</a:t>
            </a:r>
            <a:endParaRPr lang="pt-BR" u="sng" dirty="0"/>
          </a:p>
          <a:p>
            <a:pPr lvl="0">
              <a:buFont typeface="Wingdings" panose="05000000000000000000" pitchFamily="2" charset="2"/>
              <a:buChar char="v"/>
            </a:pPr>
            <a:r>
              <a:rPr lang="pt-BR" b="1" dirty="0"/>
              <a:t>Tramitação:</a:t>
            </a:r>
            <a:r>
              <a:rPr lang="pt-BR" dirty="0"/>
              <a:t> Tramita em regime de urgência. Aguardando designação de relator na Comissão de Seguridade Social e Família (CSSF) na Comissão de Constituição e Justiça e de Cidadania (CCJC); pronta para Pauta no PLENÁRIO (PLEN).</a:t>
            </a:r>
          </a:p>
        </p:txBody>
      </p:sp>
    </p:spTree>
    <p:extLst>
      <p:ext uri="{BB962C8B-B14F-4D97-AF65-F5344CB8AC3E}">
        <p14:creationId xmlns:p14="http://schemas.microsoft.com/office/powerpoint/2010/main" val="2176136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Previdência Complementar</a:t>
            </a:r>
            <a:endParaRPr lang="pt-BR" dirty="0"/>
          </a:p>
        </p:txBody>
      </p:sp>
      <p:sp>
        <p:nvSpPr>
          <p:cNvPr id="3" name="Espaço Reservado para Conteúdo 2"/>
          <p:cNvSpPr>
            <a:spLocks noGrp="1"/>
          </p:cNvSpPr>
          <p:nvPr>
            <p:ph idx="1"/>
          </p:nvPr>
        </p:nvSpPr>
        <p:spPr>
          <a:xfrm>
            <a:off x="838200" y="1493240"/>
            <a:ext cx="10515600" cy="4683723"/>
          </a:xfrm>
        </p:spPr>
        <p:txBody>
          <a:bodyPr>
            <a:noAutofit/>
          </a:bodyPr>
          <a:lstStyle/>
          <a:p>
            <a:pPr marL="0" indent="0">
              <a:buNone/>
            </a:pPr>
            <a:r>
              <a:rPr lang="pt-BR" sz="1400" b="1" i="1" dirty="0"/>
              <a:t>Parâmetros adicionais de transparência</a:t>
            </a:r>
            <a:endParaRPr lang="pt-BR" sz="1400" b="1" i="1" u="sng" dirty="0">
              <a:hlinkClick r:id="rId2"/>
            </a:endParaRPr>
          </a:p>
          <a:p>
            <a:pPr marL="0" indent="0">
              <a:buNone/>
            </a:pPr>
            <a:r>
              <a:rPr lang="pt-BR" sz="1400" b="1" i="1" u="sng" dirty="0">
                <a:hlinkClick r:id="rId2"/>
              </a:rPr>
              <a:t>PLS 10/2015</a:t>
            </a:r>
            <a:r>
              <a:rPr lang="pt-BR" sz="1400" b="1" i="1" dirty="0"/>
              <a:t> - Altera os </a:t>
            </a:r>
            <a:r>
              <a:rPr lang="pt-BR" sz="1400" b="1" i="1" dirty="0" err="1"/>
              <a:t>arts</a:t>
            </a:r>
            <a:r>
              <a:rPr lang="pt-BR" sz="1400" b="1" i="1" dirty="0"/>
              <a:t>. 4º, 6º e 16 da Lei nº 12.154, de 23 de dezembro de 2009, para introduzir parâmetros adicionais de transparência e controle relativamente às atividades de supervisão e normatização das entidades fechadas de previdência complementar.</a:t>
            </a:r>
            <a:endParaRPr lang="pt-BR" sz="1400" i="1" dirty="0"/>
          </a:p>
          <a:p>
            <a:pPr lvl="0">
              <a:buFont typeface="Wingdings" panose="05000000000000000000" pitchFamily="2" charset="2"/>
              <a:buChar char="v"/>
            </a:pPr>
            <a:r>
              <a:rPr lang="pt-BR" sz="1400" b="1" dirty="0"/>
              <a:t>Autor:</a:t>
            </a:r>
            <a:r>
              <a:rPr lang="pt-BR" sz="1400" dirty="0"/>
              <a:t> Senador José Medeiros (PSD-MT)</a:t>
            </a:r>
          </a:p>
          <a:p>
            <a:pPr lvl="0">
              <a:buFont typeface="Wingdings" panose="05000000000000000000" pitchFamily="2" charset="2"/>
              <a:buChar char="v"/>
            </a:pPr>
            <a:r>
              <a:rPr lang="pt-BR" sz="1400" b="1" dirty="0"/>
              <a:t>Conteúdo do Projeto: </a:t>
            </a:r>
            <a:r>
              <a:rPr lang="pt-BR" sz="1400" dirty="0"/>
              <a:t>Altera os </a:t>
            </a:r>
            <a:r>
              <a:rPr lang="pt-BR" sz="1400" dirty="0" err="1"/>
              <a:t>arts</a:t>
            </a:r>
            <a:r>
              <a:rPr lang="pt-BR" sz="1400" dirty="0"/>
              <a:t>. 4º, 6º e 16 da Lei nº 12.154/2009 (Superintendência Nacional de Previdência Complementar – PREVIC), para </a:t>
            </a:r>
            <a:r>
              <a:rPr lang="pt-BR" sz="1400" b="1" u="sng" dirty="0"/>
              <a:t>estabelecer mandato de 5 anos para Diretores, escolhidos mediante aprovação prévia pelo Senado Federal, e criar requisitos de reputação ilibada, formação superior completa e elevado conceito em sua especialidade para integrantes do Conselho Nacional de Previdência Complementar.</a:t>
            </a:r>
          </a:p>
          <a:p>
            <a:pPr lvl="0">
              <a:buFont typeface="Wingdings" panose="05000000000000000000" pitchFamily="2" charset="2"/>
              <a:buChar char="v"/>
            </a:pPr>
            <a:r>
              <a:rPr lang="pt-BR" sz="1400" b="1" dirty="0"/>
              <a:t>Tramitação: </a:t>
            </a:r>
            <a:r>
              <a:rPr lang="pt-BR" sz="1400" dirty="0"/>
              <a:t>Aguardando parecer do relator, senador Romero Jucá (PMDB-RR), na Comissão de Assuntos Sociais (CAS) em decisão terminativa. </a:t>
            </a:r>
            <a:endParaRPr lang="pt-BR" sz="1400" b="1" u="sng" dirty="0">
              <a:hlinkClick r:id="rId3"/>
            </a:endParaRPr>
          </a:p>
          <a:p>
            <a:pPr marL="0" indent="0">
              <a:buNone/>
            </a:pPr>
            <a:endParaRPr lang="pt-BR" sz="1400" b="1" i="1" u="sng" dirty="0">
              <a:hlinkClick r:id="rId3"/>
            </a:endParaRPr>
          </a:p>
          <a:p>
            <a:pPr marL="0" indent="0">
              <a:buNone/>
            </a:pPr>
            <a:r>
              <a:rPr lang="pt-BR" sz="1400" b="1" i="1" u="sng" dirty="0">
                <a:hlinkClick r:id="rId3"/>
              </a:rPr>
              <a:t>PLS 361/2015</a:t>
            </a:r>
            <a:r>
              <a:rPr lang="pt-BR" sz="1400" b="1" i="1" dirty="0"/>
              <a:t> - Altera os </a:t>
            </a:r>
            <a:r>
              <a:rPr lang="pt-BR" sz="1400" b="1" i="1" dirty="0" err="1"/>
              <a:t>arts</a:t>
            </a:r>
            <a:r>
              <a:rPr lang="pt-BR" sz="1400" b="1" i="1" dirty="0"/>
              <a:t>. 4º, 6º, 9º e 16 da Lei nº 12.154, de 23 de dezembro de 2009, para introduzir parâmetros adicionais de controle e de transparência nas atividades de supervisão e normatização das entidades fechadas de previdência complementar.</a:t>
            </a:r>
            <a:endParaRPr lang="pt-BR" sz="1400" i="1" dirty="0"/>
          </a:p>
          <a:p>
            <a:pPr lvl="0">
              <a:buFont typeface="Wingdings" panose="05000000000000000000" pitchFamily="2" charset="2"/>
              <a:buChar char="v"/>
            </a:pPr>
            <a:r>
              <a:rPr lang="pt-BR" sz="1400" b="1" dirty="0"/>
              <a:t>Autor:</a:t>
            </a:r>
            <a:r>
              <a:rPr lang="pt-BR" sz="1400" dirty="0"/>
              <a:t> Senador Ricardo Ferraço (PSDB-ES)</a:t>
            </a:r>
          </a:p>
          <a:p>
            <a:pPr lvl="0">
              <a:buFont typeface="Wingdings" panose="05000000000000000000" pitchFamily="2" charset="2"/>
              <a:buChar char="v"/>
            </a:pPr>
            <a:r>
              <a:rPr lang="pt-BR" sz="1400" b="1" dirty="0"/>
              <a:t>Conteúdo do Projeto: </a:t>
            </a:r>
            <a:r>
              <a:rPr lang="pt-BR" sz="1400" dirty="0"/>
              <a:t>Altera a Lei nº 12.154/2009, que cria a Superintendência Nacional de Previdência Complementar – PREVIC, para dispor sobre a composição da Diretoria Colegiada da PREVIC, bem como sobre os mandatos dos seus integrantes, a fim de introduzir parâmetros adicionais de controle e de transparência nas atividades de supervisão e normatização das entidades fechadas de previdência complementar.</a:t>
            </a:r>
          </a:p>
          <a:p>
            <a:pPr lvl="0">
              <a:buFont typeface="Wingdings" panose="05000000000000000000" pitchFamily="2" charset="2"/>
              <a:buChar char="v"/>
            </a:pPr>
            <a:r>
              <a:rPr lang="pt-BR" sz="1400" b="1" dirty="0"/>
              <a:t>Tramitação: </a:t>
            </a:r>
            <a:r>
              <a:rPr lang="pt-BR" sz="1400" dirty="0"/>
              <a:t>Aguardando parecer do relator, senador Romero Jucá (PMDB-RR), na Comissão de Assuntos Sociais (CAS) em decisão terminativa. </a:t>
            </a:r>
          </a:p>
          <a:p>
            <a:pPr marL="0" indent="0">
              <a:buNone/>
            </a:pPr>
            <a:endParaRPr lang="pt-BR" sz="1400" dirty="0"/>
          </a:p>
        </p:txBody>
      </p:sp>
    </p:spTree>
    <p:extLst>
      <p:ext uri="{BB962C8B-B14F-4D97-AF65-F5344CB8AC3E}">
        <p14:creationId xmlns:p14="http://schemas.microsoft.com/office/powerpoint/2010/main" val="7262273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latin typeface="Calibri (Corpo)"/>
              </a:rPr>
              <a:t>Previdência Complementar</a:t>
            </a:r>
            <a:endParaRPr lang="pt-BR" dirty="0"/>
          </a:p>
        </p:txBody>
      </p:sp>
      <p:sp>
        <p:nvSpPr>
          <p:cNvPr id="3" name="Espaço Reservado para Conteúdo 2"/>
          <p:cNvSpPr>
            <a:spLocks noGrp="1"/>
          </p:cNvSpPr>
          <p:nvPr>
            <p:ph idx="1"/>
          </p:nvPr>
        </p:nvSpPr>
        <p:spPr>
          <a:xfrm>
            <a:off x="838200" y="1560352"/>
            <a:ext cx="10515600" cy="4949505"/>
          </a:xfrm>
        </p:spPr>
        <p:txBody>
          <a:bodyPr>
            <a:noAutofit/>
          </a:bodyPr>
          <a:lstStyle/>
          <a:p>
            <a:pPr marL="0" indent="0">
              <a:buNone/>
            </a:pPr>
            <a:r>
              <a:rPr lang="pt-BR" sz="1200" b="1" i="1" dirty="0"/>
              <a:t>Resultado deficitário nos planos de benefícios de entidades fechadas de previdência complementar</a:t>
            </a:r>
            <a:endParaRPr lang="pt-BR" sz="1200" b="1" i="1" u="sng" dirty="0">
              <a:hlinkClick r:id="rId2"/>
            </a:endParaRPr>
          </a:p>
          <a:p>
            <a:pPr marL="0" indent="0">
              <a:buNone/>
            </a:pPr>
            <a:r>
              <a:rPr lang="pt-BR" sz="1200" b="1" i="1" u="sng" dirty="0">
                <a:hlinkClick r:id="rId2"/>
              </a:rPr>
              <a:t>PLS 497/2015</a:t>
            </a:r>
            <a:r>
              <a:rPr lang="pt-BR" sz="1200" b="1" i="1" dirty="0"/>
              <a:t> - Altera a Lei Complementar nº 108, de 29 de maio de 2001, para dispor sobre equacionamento de resultados deficitários nos planos de benefícios de entidades fechadas de previdência complementar patrocinadas pela União, pelos Estados, pelo Distrito Federal, pelos Municípios e por suas respectivas autarquias, fundações, empresas públicas e empresas controladas direta ou indiretamente.</a:t>
            </a:r>
            <a:endParaRPr lang="pt-BR" sz="1200" i="1" dirty="0"/>
          </a:p>
          <a:p>
            <a:pPr lvl="0">
              <a:buFont typeface="Wingdings" panose="05000000000000000000" pitchFamily="2" charset="2"/>
              <a:buChar char="v"/>
            </a:pPr>
            <a:r>
              <a:rPr lang="pt-BR" sz="1200" b="1" dirty="0"/>
              <a:t>Autor:</a:t>
            </a:r>
            <a:r>
              <a:rPr lang="pt-BR" sz="1200" dirty="0"/>
              <a:t> Senador Eduardo Amorim (PSDB-SE)</a:t>
            </a:r>
          </a:p>
          <a:p>
            <a:pPr lvl="0">
              <a:buFont typeface="Wingdings" panose="05000000000000000000" pitchFamily="2" charset="2"/>
              <a:buChar char="v"/>
            </a:pPr>
            <a:r>
              <a:rPr lang="pt-BR" sz="1200" b="1" dirty="0"/>
              <a:t>Conteúdo do Projeto: </a:t>
            </a:r>
            <a:r>
              <a:rPr lang="pt-BR" sz="1200" dirty="0"/>
              <a:t>Altera a Lei Complementar nº 108/01, que dispõe sobre a relação entre a União, os Estados, o Distrito Federal e os Municípios, suas autarquias, fundações, sociedades de economia mista e outras entidades públicas e suas respectivas entidades fechadas de previdência complementar, para dispor que o </a:t>
            </a:r>
            <a:r>
              <a:rPr lang="pt-BR" sz="1200" b="1" u="sng" dirty="0"/>
              <a:t>resultado deficitário nos planos de benefícios de entidades fechadas de previdência complementar de que trata a lei não poderá ser equacionado por participantes e assistidos quando ficar constatado que o dano ou prejuízo decorrer de ações de responsabilidade da patrocinadora.</a:t>
            </a:r>
          </a:p>
          <a:p>
            <a:pPr lvl="0">
              <a:buFont typeface="Wingdings" panose="05000000000000000000" pitchFamily="2" charset="2"/>
              <a:buChar char="v"/>
            </a:pPr>
            <a:r>
              <a:rPr lang="pt-BR" sz="1200" b="1" dirty="0"/>
              <a:t>Tramitação: </a:t>
            </a:r>
            <a:r>
              <a:rPr lang="pt-BR" sz="1200" dirty="0"/>
              <a:t>Aguardando parecer da relatora, senadora Ângela Portela (PDT-RR), na Comissão de Assuntos Sociais (CAS). A matéria ainda será analisada na Comissão de Assuntos Econômicos (CAE) e no Plenário.</a:t>
            </a:r>
            <a:endParaRPr lang="pt-BR" sz="1200" b="1" i="1" dirty="0"/>
          </a:p>
          <a:p>
            <a:pPr marL="0" indent="0">
              <a:buNone/>
            </a:pPr>
            <a:r>
              <a:rPr lang="pt-BR" sz="1200" b="1" i="1" dirty="0"/>
              <a:t>Reforma do regime de previd</a:t>
            </a:r>
            <a:r>
              <a:rPr lang="pt-BR" sz="1200" b="1" i="1" dirty="0">
                <a:hlinkClick r:id="rId3"/>
              </a:rPr>
              <a:t>ê</a:t>
            </a:r>
            <a:r>
              <a:rPr lang="pt-BR" sz="1200" b="1" i="1" dirty="0"/>
              <a:t>ncia complementar</a:t>
            </a:r>
            <a:endParaRPr lang="pt-BR" sz="1200" dirty="0">
              <a:hlinkClick r:id="rId3"/>
            </a:endParaRPr>
          </a:p>
          <a:p>
            <a:pPr marL="0" indent="0">
              <a:buNone/>
            </a:pPr>
            <a:r>
              <a:rPr lang="pt-BR" sz="1200" b="1" i="1" u="sng" dirty="0">
                <a:hlinkClick r:id="rId3"/>
              </a:rPr>
              <a:t>PLS 380/2014</a:t>
            </a:r>
            <a:r>
              <a:rPr lang="pt-BR" sz="1200" b="1" i="1" dirty="0"/>
              <a:t> - Altera a Lei Complementar nº 109, de 29 de maio de 2001, que dispõe sobre o Regime de Previdência Complementar e dá outras providências.</a:t>
            </a:r>
            <a:endParaRPr lang="pt-BR" sz="1200" i="1" dirty="0"/>
          </a:p>
          <a:p>
            <a:pPr lvl="0">
              <a:buFont typeface="Wingdings" panose="05000000000000000000" pitchFamily="2" charset="2"/>
              <a:buChar char="v"/>
            </a:pPr>
            <a:r>
              <a:rPr lang="pt-BR" sz="1200" b="1" dirty="0"/>
              <a:t>Autor:</a:t>
            </a:r>
            <a:r>
              <a:rPr lang="pt-BR" sz="1200" dirty="0"/>
              <a:t> Senadora Ana Amélia (PP-RS)</a:t>
            </a:r>
          </a:p>
          <a:p>
            <a:pPr lvl="0">
              <a:buFont typeface="Wingdings" panose="05000000000000000000" pitchFamily="2" charset="2"/>
              <a:buChar char="v"/>
            </a:pPr>
            <a:r>
              <a:rPr lang="pt-BR" sz="1200" b="1" dirty="0"/>
              <a:t>Conteúdo do Projeto: </a:t>
            </a:r>
            <a:r>
              <a:rPr lang="pt-BR" sz="1200" dirty="0"/>
              <a:t>Altera e acrescenta dispositivos à Lei Complementar nº 109/2001 (Previdência complementar), para garantir o respeito ao ato jurídico perfeito e ao direito adquirido aos beneficiários dos planos de previdência e dispor sobre: - </a:t>
            </a:r>
            <a:r>
              <a:rPr lang="pt-BR" sz="1200" b="1" u="sng" dirty="0"/>
              <a:t>as responsabilidades dos planos; - o equilíbrio financeiro e atuarial das entidades; - a publicidade das informações, como as demonstrações contábeis; - a composição e competências dos conselhos deliberativo e fiscal; - o envio ao Ministério Público de informações e documentos sobre práticas irregulares, e - a audiência do Tribunal de Contas da União e da Comissão de Valores Mobiliários sobre as operações de fusão, incorporação de entidades fechadas, bem como de retirada e transferência de patrocinador.</a:t>
            </a:r>
          </a:p>
          <a:p>
            <a:pPr lvl="0">
              <a:buFont typeface="Wingdings" panose="05000000000000000000" pitchFamily="2" charset="2"/>
              <a:buChar char="v"/>
            </a:pPr>
            <a:r>
              <a:rPr lang="pt-BR" sz="1200" b="1" dirty="0"/>
              <a:t>Tramitação: </a:t>
            </a:r>
            <a:r>
              <a:rPr lang="pt-BR" sz="1200" dirty="0"/>
              <a:t>Aguardando parecer do relator, senador Vicentinho Alves (PR-TO), na Comissão de Assuntos Sociais (CAS). A matéria ainda será analisada na Comissão de Assuntos Econômicos (CAE) e no Plenário.</a:t>
            </a:r>
          </a:p>
          <a:p>
            <a:pPr marL="0" lvl="0" indent="0">
              <a:buNone/>
            </a:pPr>
            <a:endParaRPr lang="pt-BR" sz="1000" dirty="0"/>
          </a:p>
        </p:txBody>
      </p:sp>
    </p:spTree>
    <p:extLst>
      <p:ext uri="{BB962C8B-B14F-4D97-AF65-F5344CB8AC3E}">
        <p14:creationId xmlns:p14="http://schemas.microsoft.com/office/powerpoint/2010/main" val="22082690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859819" y="2761687"/>
            <a:ext cx="10515600" cy="1325563"/>
          </a:xfrm>
          <a:prstGeom prst="rect">
            <a:avLst/>
          </a:prstGeom>
          <a:solidFill>
            <a:srgbClr val="0070C0"/>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t-BR" b="1" dirty="0">
                <a:solidFill>
                  <a:schemeClr val="bg1"/>
                </a:solidFill>
                <a:latin typeface="+mn-lt"/>
              </a:rPr>
              <a:t>3. Demais temas prioritários na agenda do Comitê em Defesa das Empresas Públicas</a:t>
            </a:r>
          </a:p>
        </p:txBody>
      </p:sp>
    </p:spTree>
    <p:extLst>
      <p:ext uri="{BB962C8B-B14F-4D97-AF65-F5344CB8AC3E}">
        <p14:creationId xmlns:p14="http://schemas.microsoft.com/office/powerpoint/2010/main" val="2134505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Terceirização</a:t>
            </a:r>
          </a:p>
        </p:txBody>
      </p:sp>
      <p:sp>
        <p:nvSpPr>
          <p:cNvPr id="3" name="Espaço Reservado para Conteúdo 2"/>
          <p:cNvSpPr>
            <a:spLocks noGrp="1"/>
          </p:cNvSpPr>
          <p:nvPr>
            <p:ph idx="1"/>
          </p:nvPr>
        </p:nvSpPr>
        <p:spPr>
          <a:xfrm>
            <a:off x="838200" y="1532010"/>
            <a:ext cx="10515600" cy="4351338"/>
          </a:xfrm>
        </p:spPr>
        <p:txBody>
          <a:bodyPr>
            <a:noAutofit/>
          </a:bodyPr>
          <a:lstStyle/>
          <a:p>
            <a:pPr marL="0" indent="0">
              <a:buNone/>
            </a:pPr>
            <a:r>
              <a:rPr lang="pt-BR" sz="1400" b="1" dirty="0"/>
              <a:t>Regulamentação da terceirização</a:t>
            </a:r>
            <a:endParaRPr lang="pt-BR" sz="1400" b="1" u="sng" dirty="0">
              <a:hlinkClick r:id="rId2"/>
            </a:endParaRPr>
          </a:p>
          <a:p>
            <a:pPr marL="0" indent="0">
              <a:buNone/>
            </a:pPr>
            <a:endParaRPr lang="pt-BR" sz="1400" b="1" u="sng" dirty="0">
              <a:hlinkClick r:id="rId2"/>
            </a:endParaRPr>
          </a:p>
          <a:p>
            <a:pPr marL="0" indent="0">
              <a:buNone/>
            </a:pPr>
            <a:r>
              <a:rPr lang="pt-BR" sz="1400" b="1" u="sng" dirty="0">
                <a:hlinkClick r:id="rId2"/>
              </a:rPr>
              <a:t>PLC 30/2015</a:t>
            </a:r>
            <a:r>
              <a:rPr lang="pt-BR" sz="1400" b="1" dirty="0"/>
              <a:t> (PL 4330/2004) - Dispõe sobre os contratos de terceirização e as relações de trabalho deles decorrentes.</a:t>
            </a:r>
            <a:endParaRPr lang="pt-BR" sz="1400" dirty="0"/>
          </a:p>
          <a:p>
            <a:pPr lvl="0">
              <a:buFont typeface="Wingdings" panose="05000000000000000000" pitchFamily="2" charset="2"/>
              <a:buChar char="v"/>
            </a:pPr>
            <a:r>
              <a:rPr lang="pt-BR" sz="1400" b="1" dirty="0"/>
              <a:t>Autor:</a:t>
            </a:r>
            <a:r>
              <a:rPr lang="pt-BR" sz="1400" dirty="0"/>
              <a:t> Ex-Deputado Sandro Mabel (PL-GO)</a:t>
            </a:r>
          </a:p>
          <a:p>
            <a:pPr lvl="0">
              <a:buFont typeface="Wingdings" panose="05000000000000000000" pitchFamily="2" charset="2"/>
              <a:buChar char="v"/>
            </a:pPr>
            <a:r>
              <a:rPr lang="pt-BR" sz="1400" b="1" dirty="0"/>
              <a:t>Conteúdo do Projeto: </a:t>
            </a:r>
            <a:r>
              <a:rPr lang="pt-BR" sz="1400" dirty="0"/>
              <a:t>Regulamentação do trabalho terceirizado no Brasil. O relatório final aprovado na Comissão Especial do Trabalho Terceirizado está organizado em quatro partes. A primeira parte faz uma introdução ao tema. Em outra parte, há um balanço das atividades, contendo um levantamento das proposições em tramitação na Câmara dos Deputados e um resumo das quatro audiências públicas. Outro trecho apresenta as propostas da Comissão, organizadas numa análise da situação e conteúdo da sugestão do substitutivo. E por fim, na última parte, são contempladas as considerações finais.  Na proposta adotada pelo colegiado, destaca-se a definição da empresa prestadora de serviço como empresa especializada que presta à contratante serviços determinados e específicos. Será permitida mais de uma especificidade no caso de atividades correlatas. Com a medida, espera-se beneficiar as empresas sérias eliminando a existência de empresas "genéricas", fortalecer a atuação das entidades sindicais por garantir aos trabalhadores o enquadramento sindical e dirimir a questão de atividade-meio versus atividade-fim.  A norma também abrange o setor público incluindo as empresas públicas e de sociedades de economia mista, bem como as subsidiárias e controladas, no âmbito da União, dos Estados, do Distrito Federal e dos Municípios. Quanto à parte mais fraca na relação triangular da terceirização de serviços, o substitutivo estabelece uma rede de garantias em favor dos trabalhadores, dentre as quais o capital social compatível com o número de trabalhadores; a aplicação da alíquota de 8% sobre o contratado para formação de um fundo de garantia; a formulação da regra de transição, que consiste na transformação de subsidiária em solidária, se a empresa contratada não fiscalizar conforme estabelecido na Lei. Para evitar práticas discriminatórias no ambiente de trabalho, a proposta estende à empresa prestadora de serviços as mesmas condições relativas à alimentação, serviços de transportes, atendimento médico ou ambulatorial da empresa contratante.</a:t>
            </a:r>
          </a:p>
          <a:p>
            <a:pPr lvl="0">
              <a:buFont typeface="Wingdings" panose="05000000000000000000" pitchFamily="2" charset="2"/>
              <a:buChar char="v"/>
            </a:pPr>
            <a:r>
              <a:rPr lang="pt-BR" sz="1400" b="1" dirty="0"/>
              <a:t>Tramitação: </a:t>
            </a:r>
            <a:r>
              <a:rPr lang="pt-BR" sz="1400" dirty="0"/>
              <a:t>Aguardando designação de relator na Comissão de Assuntos Econômicos (CAE). Tramitam em conjunto os Projetos de Lei da Câmara </a:t>
            </a:r>
            <a:r>
              <a:rPr lang="pt-BR" sz="1400" dirty="0" err="1"/>
              <a:t>nºs</a:t>
            </a:r>
            <a:r>
              <a:rPr lang="pt-BR" sz="1400" dirty="0"/>
              <a:t> 30/2015, 195/2015 e os Projetos de Lei do Senado </a:t>
            </a:r>
            <a:r>
              <a:rPr lang="pt-BR" sz="1400" dirty="0" err="1"/>
              <a:t>nºs</a:t>
            </a:r>
            <a:r>
              <a:rPr lang="pt-BR" sz="1400" dirty="0"/>
              <a:t> 87/2010, 447/2011 e 339/2016</a:t>
            </a:r>
          </a:p>
        </p:txBody>
      </p:sp>
    </p:spTree>
    <p:extLst>
      <p:ext uri="{BB962C8B-B14F-4D97-AF65-F5344CB8AC3E}">
        <p14:creationId xmlns:p14="http://schemas.microsoft.com/office/powerpoint/2010/main" val="735312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77500" lnSpcReduction="20000"/>
          </a:bodyPr>
          <a:lstStyle/>
          <a:p>
            <a:pPr marL="0" indent="0">
              <a:buNone/>
            </a:pPr>
            <a:endParaRPr lang="pt-BR" sz="4400" dirty="0"/>
          </a:p>
          <a:p>
            <a:pPr marL="0" indent="0">
              <a:buNone/>
            </a:pPr>
            <a:r>
              <a:rPr lang="pt-BR" sz="4400" dirty="0"/>
              <a:t>1. Contexto político e desafios;</a:t>
            </a:r>
          </a:p>
          <a:p>
            <a:pPr marL="0" indent="0">
              <a:buNone/>
            </a:pPr>
            <a:endParaRPr lang="pt-BR" sz="4400" dirty="0"/>
          </a:p>
          <a:p>
            <a:pPr marL="0" indent="0">
              <a:buNone/>
            </a:pPr>
            <a:r>
              <a:rPr lang="pt-BR" sz="4400" dirty="0"/>
              <a:t>2. Temas estratégicos na atual conjuntura;</a:t>
            </a:r>
          </a:p>
          <a:p>
            <a:pPr marL="0" indent="0">
              <a:buNone/>
            </a:pPr>
            <a:endParaRPr lang="pt-BR" sz="4400" dirty="0"/>
          </a:p>
          <a:p>
            <a:pPr marL="0" indent="0">
              <a:buNone/>
            </a:pPr>
            <a:r>
              <a:rPr lang="pt-BR" sz="4400" dirty="0"/>
              <a:t>3. Demais temas prioritários na agenda do Comitê em Defesa das Empresas Públicas; e</a:t>
            </a:r>
          </a:p>
          <a:p>
            <a:pPr marL="0" indent="0">
              <a:buNone/>
            </a:pPr>
            <a:endParaRPr lang="pt-BR" sz="4400" dirty="0"/>
          </a:p>
          <a:p>
            <a:pPr marL="0" indent="0">
              <a:buNone/>
            </a:pPr>
            <a:r>
              <a:rPr lang="pt-BR" sz="4400" dirty="0"/>
              <a:t>4. Conclusão, debate e dúvidas.</a:t>
            </a:r>
          </a:p>
          <a:p>
            <a:endParaRPr lang="pt-BR" sz="4400" dirty="0"/>
          </a:p>
        </p:txBody>
      </p:sp>
      <p:sp>
        <p:nvSpPr>
          <p:cNvPr id="5" name="Título 1"/>
          <p:cNvSpPr txBox="1">
            <a:spLocks/>
          </p:cNvSpPr>
          <p:nvPr/>
        </p:nvSpPr>
        <p:spPr>
          <a:xfrm>
            <a:off x="943708" y="395992"/>
            <a:ext cx="10515600" cy="1325563"/>
          </a:xfrm>
          <a:prstGeom prst="rect">
            <a:avLst/>
          </a:prstGeom>
          <a:solidFill>
            <a:srgbClr val="0070C0"/>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t-BR" b="1" dirty="0">
                <a:solidFill>
                  <a:schemeClr val="bg1"/>
                </a:solidFill>
                <a:latin typeface="+mn-lt"/>
              </a:rPr>
              <a:t>Sumário</a:t>
            </a:r>
          </a:p>
        </p:txBody>
      </p:sp>
    </p:spTree>
    <p:extLst>
      <p:ext uri="{BB962C8B-B14F-4D97-AF65-F5344CB8AC3E}">
        <p14:creationId xmlns:p14="http://schemas.microsoft.com/office/powerpoint/2010/main" val="1616633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Fundos sociais</a:t>
            </a:r>
          </a:p>
        </p:txBody>
      </p:sp>
      <p:sp>
        <p:nvSpPr>
          <p:cNvPr id="3" name="Espaço Reservado para Conteúdo 2"/>
          <p:cNvSpPr>
            <a:spLocks noGrp="1"/>
          </p:cNvSpPr>
          <p:nvPr>
            <p:ph idx="1"/>
          </p:nvPr>
        </p:nvSpPr>
        <p:spPr/>
        <p:txBody>
          <a:bodyPr>
            <a:normAutofit fontScale="47500" lnSpcReduction="20000"/>
          </a:bodyPr>
          <a:lstStyle/>
          <a:p>
            <a:pPr marL="0" indent="0">
              <a:buNone/>
            </a:pPr>
            <a:r>
              <a:rPr lang="pt-BR" b="1" i="1" dirty="0"/>
              <a:t>Adicional da contribuição social (empregadores)</a:t>
            </a:r>
            <a:endParaRPr lang="pt-BR" b="1" i="1" u="sng" dirty="0">
              <a:hlinkClick r:id="rId2"/>
            </a:endParaRPr>
          </a:p>
          <a:p>
            <a:pPr marL="0" indent="0">
              <a:buNone/>
            </a:pPr>
            <a:endParaRPr lang="pt-BR" b="1" i="1" u="sng" dirty="0">
              <a:hlinkClick r:id="rId2"/>
            </a:endParaRPr>
          </a:p>
          <a:p>
            <a:pPr marL="0" indent="0">
              <a:buNone/>
            </a:pPr>
            <a:r>
              <a:rPr lang="pt-BR" b="1" i="1" u="sng" dirty="0">
                <a:hlinkClick r:id="rId2"/>
              </a:rPr>
              <a:t>PLP 340/2017</a:t>
            </a:r>
            <a:r>
              <a:rPr lang="pt-BR" b="1" i="1" dirty="0"/>
              <a:t> - Altera a Lei Complementar nº 110, de 29 de junho de 2001, para eliminar gradualmente a multa adicional da contribuição social devida pelos empregadores em caso de despedida de empregado sem justa causa.</a:t>
            </a:r>
            <a:endParaRPr lang="pt-BR" b="1" dirty="0"/>
          </a:p>
          <a:p>
            <a:pPr lvl="0">
              <a:buFont typeface="Wingdings" panose="05000000000000000000" pitchFamily="2" charset="2"/>
              <a:buChar char="v"/>
            </a:pPr>
            <a:r>
              <a:rPr lang="pt-BR" b="1" dirty="0"/>
              <a:t>Autor:</a:t>
            </a:r>
            <a:r>
              <a:rPr lang="pt-BR" dirty="0"/>
              <a:t> Poder Executivo</a:t>
            </a:r>
          </a:p>
          <a:p>
            <a:pPr lvl="0">
              <a:buFont typeface="Wingdings" panose="05000000000000000000" pitchFamily="2" charset="2"/>
              <a:buChar char="v"/>
            </a:pPr>
            <a:r>
              <a:rPr lang="pt-BR" b="1" dirty="0"/>
              <a:t>Conteúdo do Projeto: </a:t>
            </a:r>
            <a:r>
              <a:rPr lang="pt-BR" dirty="0"/>
              <a:t>Elimina gradualmente a multa adicional da contribuição social devida pelos empregadores em caso de despedida de empregado sem justa causa. A alíquota da contribuição social será de nove por cento no exercício de 2018, com redução de um ponto percentual a cada ano nos exercícios posteriores a 2018, até a sua extinção no exercício de 2027. Ficam isentos da contribuição social instituída nesse projeto os empregadores domésticos.</a:t>
            </a:r>
          </a:p>
          <a:p>
            <a:pPr lvl="0">
              <a:buFont typeface="Wingdings" panose="05000000000000000000" pitchFamily="2" charset="2"/>
              <a:buChar char="v"/>
            </a:pPr>
            <a:r>
              <a:rPr lang="pt-BR" b="1" dirty="0"/>
              <a:t>Tramitação: </a:t>
            </a:r>
            <a:r>
              <a:rPr lang="pt-BR" dirty="0"/>
              <a:t>Tramita apensado ao </a:t>
            </a:r>
            <a:r>
              <a:rPr lang="pt-BR" u="sng" dirty="0">
                <a:hlinkClick r:id="rId3"/>
              </a:rPr>
              <a:t>PLP 51/2007</a:t>
            </a:r>
            <a:r>
              <a:rPr lang="pt-BR" dirty="0"/>
              <a:t>, que aguarda parecer do relator, deputado Alfredo </a:t>
            </a:r>
            <a:r>
              <a:rPr lang="pt-BR" dirty="0" err="1"/>
              <a:t>Kaefer</a:t>
            </a:r>
            <a:r>
              <a:rPr lang="pt-BR" dirty="0"/>
              <a:t> (PSL-PR), na Comissão de Finanças e Tributação (CFT).</a:t>
            </a:r>
          </a:p>
          <a:p>
            <a:pPr marL="0" indent="0">
              <a:buNone/>
            </a:pPr>
            <a:r>
              <a:rPr lang="pt-BR" b="1" i="1" u="sng" dirty="0">
                <a:hlinkClick r:id="rId4"/>
              </a:rPr>
              <a:t>PLP 328/2013</a:t>
            </a:r>
            <a:r>
              <a:rPr lang="pt-BR" b="1" i="1" dirty="0"/>
              <a:t> - Altera a Lei Complementar nº 110, de 29 de junho de 2001, que institui contribuições sociais, autoriza créditos de complementos de atualização monetária em contas vinculadas do Fundo de Garantia do Tempo de Serviço - FGTS, e dá outras providências.</a:t>
            </a:r>
            <a:endParaRPr lang="pt-BR" i="1" dirty="0"/>
          </a:p>
          <a:p>
            <a:pPr lvl="0">
              <a:buFont typeface="Wingdings" panose="05000000000000000000" pitchFamily="2" charset="2"/>
              <a:buChar char="v"/>
            </a:pPr>
            <a:r>
              <a:rPr lang="pt-BR" b="1" dirty="0"/>
              <a:t>Autor:</a:t>
            </a:r>
            <a:r>
              <a:rPr lang="pt-BR" dirty="0"/>
              <a:t> Poder Executivo</a:t>
            </a:r>
          </a:p>
          <a:p>
            <a:pPr lvl="0">
              <a:buFont typeface="Wingdings" panose="05000000000000000000" pitchFamily="2" charset="2"/>
              <a:buChar char="v"/>
            </a:pPr>
            <a:r>
              <a:rPr lang="pt-BR" b="1" dirty="0"/>
              <a:t>Conteúdo do Projeto</a:t>
            </a:r>
            <a:r>
              <a:rPr lang="pt-BR" dirty="0"/>
              <a:t>: Altera a Lei Complementar nº 110/2001, que institui contribuições sociais e autoriza créditos de complementos de atualização monetária em contas vinculadas do Fundo de Garantia do Tempo de Serviço (FGTS). Ao invés de acabar com a cobrança de multa rescisória de 10% do Fundo de Garantia do Tempo de Serviço (FGTS) paga pelo empregador em caso de demissão sem justa, causa a proposta estabelece que os recursos serão destinados ao Programa Minha Casa, Minha Vida.</a:t>
            </a:r>
            <a:r>
              <a:rPr lang="pt-BR" b="1" u="sng" dirty="0"/>
              <a:t> </a:t>
            </a:r>
            <a:r>
              <a:rPr lang="pt-BR" dirty="0"/>
              <a:t>A contribuição do empregador foi criada em 2001 para pagar parte das despesas do governo com o ressarcimento aos trabalhadores pelas perdas do FGTS provocadas pelos Planos Verão e Collor 1, em 1989 e 1990.</a:t>
            </a:r>
          </a:p>
          <a:p>
            <a:pPr lvl="0">
              <a:buFont typeface="Wingdings" panose="05000000000000000000" pitchFamily="2" charset="2"/>
              <a:buChar char="v"/>
            </a:pPr>
            <a:r>
              <a:rPr lang="pt-BR" b="1" dirty="0"/>
              <a:t>Tramitação: </a:t>
            </a:r>
            <a:r>
              <a:rPr lang="pt-BR" dirty="0"/>
              <a:t>Aguardando parecer do relator, deputado Júlio Lopes (PP-RJ), na Comissão de Finanças e Tributação (CFT).</a:t>
            </a:r>
          </a:p>
          <a:p>
            <a:pPr lvl="0">
              <a:buFont typeface="Wingdings" panose="05000000000000000000" pitchFamily="2" charset="2"/>
              <a:buChar char="v"/>
            </a:pPr>
            <a:endParaRPr lang="pt-BR" dirty="0"/>
          </a:p>
          <a:p>
            <a:endParaRPr lang="pt-BR" dirty="0"/>
          </a:p>
        </p:txBody>
      </p:sp>
    </p:spTree>
    <p:extLst>
      <p:ext uri="{BB962C8B-B14F-4D97-AF65-F5344CB8AC3E}">
        <p14:creationId xmlns:p14="http://schemas.microsoft.com/office/powerpoint/2010/main" val="3650564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i="1" dirty="0">
                <a:latin typeface="Calibri (Corpo)"/>
              </a:rPr>
              <a:t>Abertura do capital social de empresa pública</a:t>
            </a:r>
            <a:endParaRPr lang="pt-BR" dirty="0">
              <a:latin typeface="Calibri (Corpo)"/>
            </a:endParaRPr>
          </a:p>
        </p:txBody>
      </p:sp>
      <p:sp>
        <p:nvSpPr>
          <p:cNvPr id="3" name="Espaço Reservado para Conteúdo 2"/>
          <p:cNvSpPr>
            <a:spLocks noGrp="1"/>
          </p:cNvSpPr>
          <p:nvPr>
            <p:ph idx="1"/>
          </p:nvPr>
        </p:nvSpPr>
        <p:spPr/>
        <p:txBody>
          <a:bodyPr>
            <a:normAutofit fontScale="92500" lnSpcReduction="20000"/>
          </a:bodyPr>
          <a:lstStyle/>
          <a:p>
            <a:pPr marL="0" indent="0">
              <a:buNone/>
            </a:pPr>
            <a:r>
              <a:rPr lang="pt-BR" b="1" i="1" dirty="0"/>
              <a:t>Vedação da abertura do capital social de empresa pública</a:t>
            </a:r>
            <a:endParaRPr lang="pt-BR" b="1" i="1" u="sng" dirty="0">
              <a:hlinkClick r:id="rId2"/>
            </a:endParaRPr>
          </a:p>
          <a:p>
            <a:pPr marL="0" indent="0">
              <a:buNone/>
            </a:pPr>
            <a:endParaRPr lang="pt-BR" b="1" i="1" u="sng" dirty="0">
              <a:hlinkClick r:id="rId2"/>
            </a:endParaRPr>
          </a:p>
          <a:p>
            <a:pPr marL="0" indent="0">
              <a:buNone/>
            </a:pPr>
            <a:r>
              <a:rPr lang="pt-BR" b="1" i="1" u="sng" dirty="0">
                <a:hlinkClick r:id="rId2"/>
              </a:rPr>
              <a:t>PL 551/2015</a:t>
            </a:r>
            <a:r>
              <a:rPr lang="pt-BR" b="1" i="1" dirty="0"/>
              <a:t> - Dispõe sobre a vedação da abertura do capital social de empresa pública e dá outras providências.</a:t>
            </a:r>
            <a:endParaRPr lang="pt-BR" i="1" dirty="0"/>
          </a:p>
          <a:p>
            <a:pPr lvl="0">
              <a:buFont typeface="Wingdings" panose="05000000000000000000" pitchFamily="2" charset="2"/>
              <a:buChar char="v"/>
            </a:pPr>
            <a:r>
              <a:rPr lang="pt-BR" b="1" dirty="0"/>
              <a:t>Autor:</a:t>
            </a:r>
            <a:r>
              <a:rPr lang="pt-BR" dirty="0"/>
              <a:t> Deputado Luiz Carlos Hauly (PSDB/PR)</a:t>
            </a:r>
          </a:p>
          <a:p>
            <a:pPr lvl="0">
              <a:buFont typeface="Wingdings" panose="05000000000000000000" pitchFamily="2" charset="2"/>
              <a:buChar char="v"/>
            </a:pPr>
            <a:r>
              <a:rPr lang="pt-BR" b="1" dirty="0"/>
              <a:t>Conteúdo do Projeto</a:t>
            </a:r>
            <a:r>
              <a:rPr lang="pt-BR" dirty="0"/>
              <a:t>: Fica vedada a alienação pela União de direitos, bem como a transferência para a iniciativa privada de empresa pública brasileira que explore, com exclusividade, os serviços da Loteria Federal do Brasil e da Loteria Esportiva Federal nos termos da legislação pertinente, bem como exerça o monopólio das operações sobre penhores civis, com caráter permanente e da continuidade.</a:t>
            </a:r>
          </a:p>
          <a:p>
            <a:pPr lvl="0">
              <a:buFont typeface="Wingdings" panose="05000000000000000000" pitchFamily="2" charset="2"/>
              <a:buChar char="v"/>
            </a:pPr>
            <a:r>
              <a:rPr lang="pt-BR" b="1" dirty="0"/>
              <a:t>Tramitação: </a:t>
            </a:r>
            <a:r>
              <a:rPr lang="pt-BR" dirty="0"/>
              <a:t>Aguardando parecer do relator, deputado </a:t>
            </a:r>
            <a:r>
              <a:rPr lang="pt-BR" dirty="0" err="1"/>
              <a:t>Enio</a:t>
            </a:r>
            <a:r>
              <a:rPr lang="pt-BR" dirty="0"/>
              <a:t> </a:t>
            </a:r>
            <a:r>
              <a:rPr lang="pt-BR" dirty="0" err="1"/>
              <a:t>Verri</a:t>
            </a:r>
            <a:r>
              <a:rPr lang="pt-BR" dirty="0"/>
              <a:t> (PT-PR), na Comissão de Finanças e Tributação (CFT).</a:t>
            </a:r>
          </a:p>
          <a:p>
            <a:pPr marL="0" indent="0">
              <a:buNone/>
            </a:pPr>
            <a:endParaRPr lang="pt-BR" dirty="0"/>
          </a:p>
        </p:txBody>
      </p:sp>
    </p:spTree>
    <p:extLst>
      <p:ext uri="{BB962C8B-B14F-4D97-AF65-F5344CB8AC3E}">
        <p14:creationId xmlns:p14="http://schemas.microsoft.com/office/powerpoint/2010/main" val="3030848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latin typeface="Calibri (Corpo)"/>
              </a:rPr>
              <a:t>Isonomia salarial</a:t>
            </a:r>
          </a:p>
        </p:txBody>
      </p:sp>
      <p:sp>
        <p:nvSpPr>
          <p:cNvPr id="3" name="Espaço Reservado para Conteúdo 2"/>
          <p:cNvSpPr>
            <a:spLocks noGrp="1"/>
          </p:cNvSpPr>
          <p:nvPr>
            <p:ph idx="1"/>
          </p:nvPr>
        </p:nvSpPr>
        <p:spPr/>
        <p:txBody>
          <a:bodyPr>
            <a:normAutofit fontScale="70000" lnSpcReduction="20000"/>
          </a:bodyPr>
          <a:lstStyle/>
          <a:p>
            <a:pPr marL="0" indent="0">
              <a:buNone/>
            </a:pPr>
            <a:r>
              <a:rPr lang="pt-BR" b="1" i="1" dirty="0"/>
              <a:t>Isonomia salarial, benefícios e vantagens dos empregados</a:t>
            </a:r>
            <a:endParaRPr lang="pt-BR" b="1" u="sng" dirty="0">
              <a:hlinkClick r:id="rId2"/>
            </a:endParaRPr>
          </a:p>
          <a:p>
            <a:pPr marL="0" indent="0">
              <a:buNone/>
            </a:pPr>
            <a:endParaRPr lang="pt-BR" b="1" u="sng" dirty="0">
              <a:hlinkClick r:id="rId2"/>
            </a:endParaRPr>
          </a:p>
          <a:p>
            <a:pPr marL="0" indent="0">
              <a:buNone/>
            </a:pPr>
            <a:r>
              <a:rPr lang="pt-BR" b="1" i="1" u="sng" dirty="0">
                <a:hlinkClick r:id="rId2"/>
              </a:rPr>
              <a:t>PL 6259/2005</a:t>
            </a:r>
            <a:r>
              <a:rPr lang="pt-BR" b="1" i="1" dirty="0"/>
              <a:t> - Dispõe sobre a isonomia salarial, benefícios e vantagens dos empregados do Banco do Brasil S/A, da Caixa Econômica Federal, Banco do Nordeste S/A e Banco da Amazônia S/A, ingressos a partir da Resolução nº 9, de 30 de maio de 1995, e nº 10, de 08 de outubro de 1996, do Conselho de Coordenação e Controle das Estatais - CCE /DEST.</a:t>
            </a:r>
            <a:endParaRPr lang="pt-BR" i="1" dirty="0"/>
          </a:p>
          <a:p>
            <a:pPr lvl="0">
              <a:buFont typeface="Wingdings" panose="05000000000000000000" pitchFamily="2" charset="2"/>
              <a:buChar char="v"/>
            </a:pPr>
            <a:r>
              <a:rPr lang="pt-BR" b="1" dirty="0"/>
              <a:t>Autor:</a:t>
            </a:r>
            <a:r>
              <a:rPr lang="pt-BR" dirty="0"/>
              <a:t> Deputados Inácio Arruda (PCdoB/CE), Daniel Almeida (PCdoB/BA).</a:t>
            </a:r>
          </a:p>
          <a:p>
            <a:pPr lvl="0">
              <a:buFont typeface="Wingdings" panose="05000000000000000000" pitchFamily="2" charset="2"/>
              <a:buChar char="v"/>
            </a:pPr>
            <a:r>
              <a:rPr lang="pt-BR" b="1" dirty="0"/>
              <a:t>Conteúdo do Projeto</a:t>
            </a:r>
            <a:r>
              <a:rPr lang="pt-BR" dirty="0"/>
              <a:t>: Dispõe sobre a isonomia salarial, benefícios e vantagens dos empregados do Banco do Brasil S/A, da Caixa Econômica Federal, Banco do Nordeste S/A e Banco da Amazônia S/A, ingressos a partir da Resolução nº 9, de 30 de maio de 1995, e nº 10, de 08 de outubro de 1996, do Conselho de Coordenação e Controle das Estatais - CCE /DEST. Estendendo aos novos empregados das instituições financeiras públicas federais os mesmos direitos dos empregados antigos, constantes nos planos de cargos e salários.</a:t>
            </a:r>
          </a:p>
          <a:p>
            <a:pPr lvl="0">
              <a:buFont typeface="Wingdings" panose="05000000000000000000" pitchFamily="2" charset="2"/>
              <a:buChar char="v"/>
            </a:pPr>
            <a:r>
              <a:rPr lang="pt-BR" b="1" dirty="0"/>
              <a:t>Tramitação: </a:t>
            </a:r>
            <a:r>
              <a:rPr lang="pt-BR" dirty="0"/>
              <a:t>Aguardando parecer do relator, deputado Benito Gama (PTB-BA), na Comissão de Finanças e Tributação (CFT).</a:t>
            </a:r>
          </a:p>
          <a:p>
            <a:endParaRPr lang="pt-BR" dirty="0"/>
          </a:p>
        </p:txBody>
      </p:sp>
    </p:spTree>
    <p:extLst>
      <p:ext uri="{BB962C8B-B14F-4D97-AF65-F5344CB8AC3E}">
        <p14:creationId xmlns:p14="http://schemas.microsoft.com/office/powerpoint/2010/main" val="1844482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0062"/>
            <a:ext cx="10515600" cy="1325563"/>
          </a:xfrm>
        </p:spPr>
        <p:txBody>
          <a:bodyPr/>
          <a:lstStyle/>
          <a:p>
            <a:r>
              <a:rPr lang="pt-BR" b="1" dirty="0">
                <a:latin typeface="Calibri (Corpo)"/>
              </a:rPr>
              <a:t>Controle acionário de empresas estatais</a:t>
            </a:r>
            <a:endParaRPr lang="pt-BR" dirty="0"/>
          </a:p>
        </p:txBody>
      </p:sp>
      <p:sp>
        <p:nvSpPr>
          <p:cNvPr id="3" name="Espaço Reservado para Conteúdo 2"/>
          <p:cNvSpPr>
            <a:spLocks noGrp="1"/>
          </p:cNvSpPr>
          <p:nvPr>
            <p:ph idx="1"/>
          </p:nvPr>
        </p:nvSpPr>
        <p:spPr/>
        <p:txBody>
          <a:bodyPr>
            <a:normAutofit fontScale="92500" lnSpcReduction="20000"/>
          </a:bodyPr>
          <a:lstStyle/>
          <a:p>
            <a:pPr algn="just"/>
            <a:endParaRPr lang="pt-BR" dirty="0"/>
          </a:p>
          <a:p>
            <a:pPr marL="0" indent="0" algn="just">
              <a:buNone/>
            </a:pPr>
            <a:r>
              <a:rPr lang="pt-BR" b="1" dirty="0">
                <a:hlinkClick r:id="rId2"/>
              </a:rPr>
              <a:t>PEC 248/2013</a:t>
            </a:r>
            <a:r>
              <a:rPr lang="pt-BR" b="1" dirty="0"/>
              <a:t> - </a:t>
            </a:r>
            <a:r>
              <a:rPr lang="pt-BR" b="1" i="1" dirty="0"/>
              <a:t>Acrescenta § 3º ao art. 20 da Constituição Federal, dispondo sobre a realização de plebiscito para a alienação do controle acionário de empresas estatais.</a:t>
            </a:r>
          </a:p>
          <a:p>
            <a:pPr algn="just">
              <a:buFont typeface="Wingdings" panose="05000000000000000000" pitchFamily="2" charset="2"/>
              <a:buChar char="v"/>
            </a:pPr>
            <a:r>
              <a:rPr lang="pt-BR" b="1" dirty="0"/>
              <a:t>Autor: </a:t>
            </a:r>
            <a:r>
              <a:rPr lang="pt-BR" dirty="0"/>
              <a:t>deputado Pedro </a:t>
            </a:r>
            <a:r>
              <a:rPr lang="pt-BR" dirty="0" err="1"/>
              <a:t>Uczai</a:t>
            </a:r>
            <a:r>
              <a:rPr lang="pt-BR" dirty="0"/>
              <a:t> (PT/SC)</a:t>
            </a:r>
          </a:p>
          <a:p>
            <a:pPr algn="just">
              <a:buFont typeface="Wingdings" panose="05000000000000000000" pitchFamily="2" charset="2"/>
              <a:buChar char="v"/>
            </a:pPr>
            <a:r>
              <a:rPr lang="pt-BR" b="1" dirty="0"/>
              <a:t>Conteúdo do Projeto</a:t>
            </a:r>
            <a:r>
              <a:rPr lang="pt-BR" dirty="0"/>
              <a:t>: Acrescenta § 3º ao art. 20 da Constituição Federal, dispondo sobre a realização de plebiscito para a alienação do controle acionário de empresas estatais. §3º. A alienação de patrimônio público da União mediante transferência do controle acionário de empresas estatais estará sujeita à aprovação popular prévia, por meio de plebiscito.” </a:t>
            </a:r>
          </a:p>
          <a:p>
            <a:pPr algn="just">
              <a:buFont typeface="Wingdings" panose="05000000000000000000" pitchFamily="2" charset="2"/>
              <a:buChar char="v"/>
            </a:pPr>
            <a:r>
              <a:rPr lang="pt-BR" b="1" dirty="0"/>
              <a:t>Tramitação</a:t>
            </a:r>
            <a:r>
              <a:rPr lang="pt-BR" dirty="0"/>
              <a:t> : Aguardando parecer do relator, deputado José Mentor (PT-SP), na Comissão de Constituição e Justiça e de Cidadania (CCJC).</a:t>
            </a:r>
          </a:p>
        </p:txBody>
      </p:sp>
    </p:spTree>
    <p:extLst>
      <p:ext uri="{BB962C8B-B14F-4D97-AF65-F5344CB8AC3E}">
        <p14:creationId xmlns:p14="http://schemas.microsoft.com/office/powerpoint/2010/main" val="583629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b="1" dirty="0">
                <a:latin typeface="Calibri (Corpo)"/>
              </a:rPr>
              <a:t>Imunidade tributária</a:t>
            </a:r>
          </a:p>
        </p:txBody>
      </p:sp>
      <p:sp>
        <p:nvSpPr>
          <p:cNvPr id="3" name="Espaço Reservado para Conteúdo 2"/>
          <p:cNvSpPr>
            <a:spLocks noGrp="1"/>
          </p:cNvSpPr>
          <p:nvPr>
            <p:ph idx="1"/>
          </p:nvPr>
        </p:nvSpPr>
        <p:spPr>
          <a:xfrm>
            <a:off x="838200" y="2177963"/>
            <a:ext cx="10515600" cy="4351338"/>
          </a:xfrm>
        </p:spPr>
        <p:txBody>
          <a:bodyPr>
            <a:normAutofit fontScale="62500" lnSpcReduction="20000"/>
          </a:bodyPr>
          <a:lstStyle/>
          <a:p>
            <a:pPr marL="0" indent="0" algn="just">
              <a:buNone/>
            </a:pPr>
            <a:r>
              <a:rPr lang="pt-BR" b="1" i="1" dirty="0"/>
              <a:t>Imunidade tributária para as empresas públicas e sociedades de economia mista que não exploram atividade econômica</a:t>
            </a:r>
          </a:p>
          <a:p>
            <a:pPr marL="0" indent="0" algn="just">
              <a:buNone/>
            </a:pPr>
            <a:endParaRPr lang="pt-BR" b="1" i="1" dirty="0">
              <a:hlinkClick r:id="rId2"/>
            </a:endParaRPr>
          </a:p>
          <a:p>
            <a:pPr marL="0" indent="0" algn="just">
              <a:buNone/>
            </a:pPr>
            <a:r>
              <a:rPr lang="pt-BR" b="1" dirty="0">
                <a:hlinkClick r:id="rId2"/>
              </a:rPr>
              <a:t>PEC 239/2016 </a:t>
            </a:r>
            <a:r>
              <a:rPr lang="pt-BR" b="1" i="1" dirty="0"/>
              <a:t>- Altera o parágrafo §2º, do art. 150, da Constituição Federal, para, "a vedação do inciso VI, a, é extensiva às autarquias, às fundações, às empresas públicas e às sociedades de economia mista que não exploram atividades econômicas, instituídas e mantidas pelo Poder Público, no que se refere ao patrimônio, à renda e aos serviços, vinculados às suas finalidade essenciais ou às delas decorrentes".</a:t>
            </a:r>
          </a:p>
          <a:p>
            <a:pPr algn="just">
              <a:buFont typeface="Wingdings" panose="05000000000000000000" pitchFamily="2" charset="2"/>
              <a:buChar char="v"/>
            </a:pPr>
            <a:r>
              <a:rPr lang="pt-BR" b="1" dirty="0"/>
              <a:t>Autor: </a:t>
            </a:r>
            <a:r>
              <a:rPr lang="pt-BR" dirty="0"/>
              <a:t>deputado</a:t>
            </a:r>
            <a:r>
              <a:rPr lang="pt-BR" b="1" dirty="0"/>
              <a:t> </a:t>
            </a:r>
            <a:r>
              <a:rPr lang="pt-BR" dirty="0"/>
              <a:t>Silas Câmara (PRB/AM)</a:t>
            </a:r>
          </a:p>
          <a:p>
            <a:pPr algn="just">
              <a:buFont typeface="Wingdings" panose="05000000000000000000" pitchFamily="2" charset="2"/>
              <a:buChar char="v"/>
            </a:pPr>
            <a:r>
              <a:rPr lang="pt-BR" b="1" dirty="0"/>
              <a:t>Conteúdo do Projeto: </a:t>
            </a:r>
            <a:r>
              <a:rPr lang="pt-BR" dirty="0"/>
              <a:t>Altera o parágrafo §2º, do art. 150, da Constituição Federal, para, "a vedação do inciso VI, a, é extensiva às autarquias, às fundações, às empresas públicas e às sociedades de economia mista que não exploram atividades econômicas, instituídas e mantidas pelo Poder Público, no que se refere ao patrimônio, à renda e aos serviços, vinculados às suas finalidade essenciais ou às decorrentes. Trata da imunidade tributária para as empresas públicas e sociedades de economia mista que não exploram atividade econômica. </a:t>
            </a:r>
          </a:p>
          <a:p>
            <a:pPr algn="just">
              <a:buFont typeface="Wingdings" panose="05000000000000000000" pitchFamily="2" charset="2"/>
              <a:buChar char="v"/>
            </a:pPr>
            <a:r>
              <a:rPr lang="pt-BR" b="1" dirty="0"/>
              <a:t>Tramitação:</a:t>
            </a:r>
            <a:r>
              <a:rPr lang="pt-BR" dirty="0"/>
              <a:t> Aguardando designação de relator na Comissão de Constituição e Justiça e de Cidadania (CCJC)</a:t>
            </a:r>
          </a:p>
          <a:p>
            <a:pPr algn="just">
              <a:buFont typeface="Wingdings" panose="05000000000000000000" pitchFamily="2" charset="2"/>
              <a:buChar char="v"/>
            </a:pPr>
            <a:endParaRPr lang="pt-BR" dirty="0"/>
          </a:p>
        </p:txBody>
      </p:sp>
    </p:spTree>
    <p:extLst>
      <p:ext uri="{BB962C8B-B14F-4D97-AF65-F5344CB8AC3E}">
        <p14:creationId xmlns:p14="http://schemas.microsoft.com/office/powerpoint/2010/main" val="21753343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41962"/>
            <a:ext cx="10515600" cy="1325563"/>
          </a:xfrm>
        </p:spPr>
        <p:txBody>
          <a:bodyPr>
            <a:normAutofit fontScale="90000"/>
          </a:bodyPr>
          <a:lstStyle/>
          <a:p>
            <a:pPr algn="ctr"/>
            <a:r>
              <a:rPr lang="pt-BR" b="1" i="1" dirty="0">
                <a:latin typeface="Calibri (Corpo)"/>
              </a:rPr>
              <a:t>Conflito de interesses no exercício de cargo ou emprego do Poder Executivo federal</a:t>
            </a:r>
            <a:endParaRPr lang="pt-BR" dirty="0">
              <a:latin typeface="Calibri (Corpo)"/>
            </a:endParaRPr>
          </a:p>
        </p:txBody>
      </p:sp>
      <p:sp>
        <p:nvSpPr>
          <p:cNvPr id="3" name="Espaço Reservado para Conteúdo 2"/>
          <p:cNvSpPr>
            <a:spLocks noGrp="1"/>
          </p:cNvSpPr>
          <p:nvPr>
            <p:ph idx="1"/>
          </p:nvPr>
        </p:nvSpPr>
        <p:spPr/>
        <p:txBody>
          <a:bodyPr>
            <a:normAutofit fontScale="77500" lnSpcReduction="20000"/>
          </a:bodyPr>
          <a:lstStyle/>
          <a:p>
            <a:pPr marL="0" indent="0">
              <a:buNone/>
            </a:pPr>
            <a:endParaRPr lang="pt-BR" b="1" u="sng" dirty="0">
              <a:hlinkClick r:id="rId2"/>
            </a:endParaRPr>
          </a:p>
          <a:p>
            <a:pPr marL="0" indent="0">
              <a:buNone/>
            </a:pPr>
            <a:r>
              <a:rPr lang="pt-BR" b="1" dirty="0"/>
              <a:t>Instituir regras especiais aplicáveis aos </a:t>
            </a:r>
            <a:r>
              <a:rPr lang="pt-BR" b="1" dirty="0" err="1"/>
              <a:t>ex-ocupantes</a:t>
            </a:r>
            <a:r>
              <a:rPr lang="pt-BR" b="1" dirty="0"/>
              <a:t> de cargos de direção e de funções comissionadas gerenciais no Banco Central do Brasil</a:t>
            </a:r>
            <a:endParaRPr lang="pt-BR" dirty="0"/>
          </a:p>
          <a:p>
            <a:pPr marL="0" indent="0">
              <a:buNone/>
            </a:pPr>
            <a:endParaRPr lang="pt-BR" b="1" u="sng" dirty="0">
              <a:hlinkClick r:id="rId2"/>
            </a:endParaRPr>
          </a:p>
          <a:p>
            <a:pPr marL="0" indent="0">
              <a:buNone/>
            </a:pPr>
            <a:r>
              <a:rPr lang="pt-BR" b="1" i="1" u="sng" dirty="0">
                <a:hlinkClick r:id="rId2"/>
              </a:rPr>
              <a:t>PL 6363/2016</a:t>
            </a:r>
            <a:r>
              <a:rPr lang="pt-BR" b="1" i="1" dirty="0"/>
              <a:t> - Altera o art. 6º da Lei nº 12.813, de 16 de maio de 2013, que dispõe sobre o conflito de interesses no exercício de cargo ou emprego do Poder Executivo federal, para instituir regras especiais aplicáveis aos </a:t>
            </a:r>
            <a:r>
              <a:rPr lang="pt-BR" b="1" i="1" dirty="0" err="1"/>
              <a:t>ex-ocupantes</a:t>
            </a:r>
            <a:r>
              <a:rPr lang="pt-BR" b="1" i="1" dirty="0"/>
              <a:t> de cargos de direção e de funções comissionadas gerenciais no Banco Central do Brasil.</a:t>
            </a:r>
            <a:endParaRPr lang="pt-BR" i="1" dirty="0"/>
          </a:p>
          <a:p>
            <a:pPr lvl="0">
              <a:buFont typeface="Wingdings" panose="05000000000000000000" pitchFamily="2" charset="2"/>
              <a:buChar char="v"/>
            </a:pPr>
            <a:r>
              <a:rPr lang="pt-BR" b="1" dirty="0"/>
              <a:t>Autor:</a:t>
            </a:r>
            <a:r>
              <a:rPr lang="pt-BR" dirty="0"/>
              <a:t> Deputado Glauber Braga (PSOL/RJ)</a:t>
            </a:r>
          </a:p>
          <a:p>
            <a:pPr lvl="0">
              <a:buFont typeface="Wingdings" panose="05000000000000000000" pitchFamily="2" charset="2"/>
              <a:buChar char="v"/>
            </a:pPr>
            <a:r>
              <a:rPr lang="pt-BR" b="1" dirty="0"/>
              <a:t>Conteúdo do Projeto</a:t>
            </a:r>
            <a:r>
              <a:rPr lang="pt-BR" dirty="0"/>
              <a:t>: Instituir regras especiais aplicáveis aos </a:t>
            </a:r>
            <a:r>
              <a:rPr lang="pt-BR" dirty="0" err="1"/>
              <a:t>ex-ocupantes</a:t>
            </a:r>
            <a:r>
              <a:rPr lang="pt-BR" dirty="0"/>
              <a:t> de cargos de direção e de funções comissionadas gerenciais no Banco Central do Brasil.</a:t>
            </a:r>
          </a:p>
          <a:p>
            <a:pPr lvl="0">
              <a:buFont typeface="Wingdings" panose="05000000000000000000" pitchFamily="2" charset="2"/>
              <a:buChar char="v"/>
            </a:pPr>
            <a:r>
              <a:rPr lang="pt-BR" b="1" dirty="0"/>
              <a:t>Tramitação: </a:t>
            </a:r>
            <a:r>
              <a:rPr lang="pt-BR" dirty="0"/>
              <a:t>Aguardando parecer do relator, deputado André Figueiredo (PDT-CE), na Comissão de Trabalho, de Administração e Serviço Público (CTASP). </a:t>
            </a:r>
          </a:p>
          <a:p>
            <a:endParaRPr lang="pt-BR" dirty="0"/>
          </a:p>
        </p:txBody>
      </p:sp>
    </p:spTree>
    <p:extLst>
      <p:ext uri="{BB962C8B-B14F-4D97-AF65-F5344CB8AC3E}">
        <p14:creationId xmlns:p14="http://schemas.microsoft.com/office/powerpoint/2010/main" val="9093579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Anistia de </a:t>
            </a:r>
            <a:r>
              <a:rPr lang="pt-BR" b="1" dirty="0" err="1">
                <a:latin typeface="Calibri (Corpo)"/>
              </a:rPr>
              <a:t>ex-empregados</a:t>
            </a:r>
            <a:endParaRPr lang="pt-BR" b="1" dirty="0">
              <a:latin typeface="Calibri (Corpo)"/>
            </a:endParaRPr>
          </a:p>
        </p:txBody>
      </p:sp>
      <p:sp>
        <p:nvSpPr>
          <p:cNvPr id="3" name="Espaço Reservado para Conteúdo 2"/>
          <p:cNvSpPr>
            <a:spLocks noGrp="1"/>
          </p:cNvSpPr>
          <p:nvPr>
            <p:ph idx="1"/>
          </p:nvPr>
        </p:nvSpPr>
        <p:spPr/>
        <p:txBody>
          <a:bodyPr>
            <a:normAutofit fontScale="92500" lnSpcReduction="20000"/>
          </a:bodyPr>
          <a:lstStyle/>
          <a:p>
            <a:pPr marL="0" indent="0" algn="just">
              <a:buNone/>
            </a:pPr>
            <a:endParaRPr lang="pt-BR" b="1" dirty="0">
              <a:hlinkClick r:id="rId2"/>
            </a:endParaRPr>
          </a:p>
          <a:p>
            <a:pPr marL="0" indent="0" algn="just">
              <a:buNone/>
            </a:pPr>
            <a:r>
              <a:rPr lang="pt-BR" b="1" i="1" dirty="0"/>
              <a:t>Anistia aos </a:t>
            </a:r>
            <a:r>
              <a:rPr lang="pt-BR" b="1" i="1" dirty="0" err="1"/>
              <a:t>ex-empregados</a:t>
            </a:r>
            <a:r>
              <a:rPr lang="pt-BR" b="1" i="1" dirty="0"/>
              <a:t> de Empresas Públicas e Sociedades de Economia Mista, demitidos sem justa causa</a:t>
            </a:r>
          </a:p>
          <a:p>
            <a:pPr marL="0" indent="0" algn="just">
              <a:buNone/>
            </a:pPr>
            <a:endParaRPr lang="pt-BR" b="1" dirty="0">
              <a:hlinkClick r:id="rId2"/>
            </a:endParaRPr>
          </a:p>
          <a:p>
            <a:pPr marL="0" indent="0" algn="just">
              <a:buNone/>
            </a:pPr>
            <a:r>
              <a:rPr lang="pt-BR" b="1" dirty="0">
                <a:hlinkClick r:id="rId2"/>
              </a:rPr>
              <a:t>PLS 123/2017 </a:t>
            </a:r>
            <a:r>
              <a:rPr lang="pt-BR" b="1" i="1" dirty="0"/>
              <a:t>- Concede anistia aos </a:t>
            </a:r>
            <a:r>
              <a:rPr lang="pt-BR" b="1" i="1" dirty="0" err="1"/>
              <a:t>ex-empregados</a:t>
            </a:r>
            <a:r>
              <a:rPr lang="pt-BR" b="1" i="1" dirty="0"/>
              <a:t> de Empresas Públicas e Sociedades de Economia Mista, demitidos sem justa causa</a:t>
            </a:r>
          </a:p>
          <a:p>
            <a:pPr algn="just">
              <a:buFont typeface="Wingdings" panose="05000000000000000000" pitchFamily="2" charset="2"/>
              <a:buChar char="v"/>
            </a:pPr>
            <a:r>
              <a:rPr lang="pt-BR" b="1" dirty="0"/>
              <a:t>Autor:</a:t>
            </a:r>
            <a:r>
              <a:rPr lang="pt-BR" dirty="0"/>
              <a:t> Comissão de Direitos Humanos e Legislação Participativa</a:t>
            </a:r>
          </a:p>
          <a:p>
            <a:pPr algn="just">
              <a:buFont typeface="Wingdings" panose="05000000000000000000" pitchFamily="2" charset="2"/>
              <a:buChar char="v"/>
            </a:pPr>
            <a:r>
              <a:rPr lang="pt-BR" b="1" dirty="0"/>
              <a:t>Conteúdo do Projeto </a:t>
            </a:r>
            <a:r>
              <a:rPr lang="pt-BR" dirty="0"/>
              <a:t>Reconhece a anistia e reintegra os </a:t>
            </a:r>
            <a:r>
              <a:rPr lang="pt-BR" dirty="0" err="1"/>
              <a:t>ex-empregados</a:t>
            </a:r>
            <a:r>
              <a:rPr lang="pt-BR" dirty="0"/>
              <a:t> das Empresas Públicas e Sociedades de Economia Mista demitidos com ou sem incentivos, sem justa causa e sem acordo coletivo.</a:t>
            </a:r>
          </a:p>
          <a:p>
            <a:pPr algn="just">
              <a:buFont typeface="Wingdings" panose="05000000000000000000" pitchFamily="2" charset="2"/>
              <a:buChar char="v"/>
            </a:pPr>
            <a:r>
              <a:rPr lang="pt-BR" b="1" dirty="0"/>
              <a:t>Tramitação</a:t>
            </a:r>
            <a:r>
              <a:rPr lang="pt-BR" dirty="0"/>
              <a:t> -  Aguardando designação de relator na Comissão de Constituição, Justiça e Cidadania (CCJ), no Senado Federal.</a:t>
            </a:r>
          </a:p>
        </p:txBody>
      </p:sp>
    </p:spTree>
    <p:extLst>
      <p:ext uri="{BB962C8B-B14F-4D97-AF65-F5344CB8AC3E}">
        <p14:creationId xmlns:p14="http://schemas.microsoft.com/office/powerpoint/2010/main" val="35549766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Banco do Brasil</a:t>
            </a:r>
          </a:p>
        </p:txBody>
      </p:sp>
      <p:sp>
        <p:nvSpPr>
          <p:cNvPr id="3" name="Espaço Reservado para Conteúdo 2"/>
          <p:cNvSpPr>
            <a:spLocks noGrp="1"/>
          </p:cNvSpPr>
          <p:nvPr>
            <p:ph idx="1"/>
          </p:nvPr>
        </p:nvSpPr>
        <p:spPr/>
        <p:txBody>
          <a:bodyPr>
            <a:normAutofit fontScale="92500" lnSpcReduction="10000"/>
          </a:bodyPr>
          <a:lstStyle/>
          <a:p>
            <a:pPr marL="0" indent="0" algn="just">
              <a:buNone/>
            </a:pPr>
            <a:r>
              <a:rPr lang="pt-BR" b="1" i="1" dirty="0"/>
              <a:t>Vedar a alienação, pela União, do controle acionário do Banco do Brasil</a:t>
            </a:r>
          </a:p>
          <a:p>
            <a:pPr marL="0" indent="0" algn="just">
              <a:buNone/>
            </a:pPr>
            <a:endParaRPr lang="pt-BR" b="1" dirty="0">
              <a:hlinkClick r:id="rId2"/>
            </a:endParaRPr>
          </a:p>
          <a:p>
            <a:pPr marL="0" indent="0" algn="just">
              <a:buNone/>
            </a:pPr>
            <a:r>
              <a:rPr lang="pt-BR" b="1" dirty="0">
                <a:hlinkClick r:id="rId2"/>
              </a:rPr>
              <a:t>PEC 29/2014 </a:t>
            </a:r>
            <a:r>
              <a:rPr lang="pt-BR" b="1" dirty="0"/>
              <a:t>- </a:t>
            </a:r>
            <a:r>
              <a:rPr lang="pt-BR" b="1" i="1" dirty="0"/>
              <a:t>Acrescenta ao Ato das Disposições Constitucionais Transitórias disposição para vedar a alienação, pela União, do controle acionário do Banco do Brasil S.A. até 31 de dezembro de 2050.</a:t>
            </a:r>
          </a:p>
          <a:p>
            <a:pPr algn="just">
              <a:buFont typeface="Wingdings" panose="05000000000000000000" pitchFamily="2" charset="2"/>
              <a:buChar char="v"/>
            </a:pPr>
            <a:r>
              <a:rPr lang="pt-BR" b="1" dirty="0"/>
              <a:t>Autor:</a:t>
            </a:r>
            <a:r>
              <a:rPr lang="pt-BR" dirty="0"/>
              <a:t> Senadora Vanessa Grazziotin (PCdoB-AM) e outros</a:t>
            </a:r>
          </a:p>
          <a:p>
            <a:pPr algn="just">
              <a:buFont typeface="Wingdings" panose="05000000000000000000" pitchFamily="2" charset="2"/>
              <a:buChar char="v"/>
            </a:pPr>
            <a:r>
              <a:rPr lang="pt-BR" b="1" dirty="0"/>
              <a:t>Conteúdo do Projeto </a:t>
            </a:r>
            <a:r>
              <a:rPr lang="pt-BR" dirty="0"/>
              <a:t>-  Acrescenta ao Ato das Disposições Constitucionais Transitórias disposição para vedar a alienação, pela União, do controle acionário do Banco do Brasil S.A. até 31 de dezembro de 2050.</a:t>
            </a:r>
          </a:p>
          <a:p>
            <a:pPr algn="just">
              <a:buFont typeface="Wingdings" panose="05000000000000000000" pitchFamily="2" charset="2"/>
              <a:buChar char="v"/>
            </a:pPr>
            <a:r>
              <a:rPr lang="pt-BR" b="1" dirty="0"/>
              <a:t>Tramitação: </a:t>
            </a:r>
            <a:r>
              <a:rPr lang="pt-BR" dirty="0"/>
              <a:t>Aguardando designação do relator na Comissão de Constituição, Justiça e Cidadania (CCJ).</a:t>
            </a:r>
          </a:p>
        </p:txBody>
      </p:sp>
    </p:spTree>
    <p:extLst>
      <p:ext uri="{BB962C8B-B14F-4D97-AF65-F5344CB8AC3E}">
        <p14:creationId xmlns:p14="http://schemas.microsoft.com/office/powerpoint/2010/main" val="3306971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06402"/>
            <a:ext cx="10515600" cy="1325563"/>
          </a:xfrm>
        </p:spPr>
        <p:txBody>
          <a:bodyPr/>
          <a:lstStyle/>
          <a:p>
            <a:r>
              <a:rPr lang="pt-BR" b="1" dirty="0">
                <a:latin typeface="Calibri (Corpo)"/>
              </a:rPr>
              <a:t>Petrobras</a:t>
            </a:r>
          </a:p>
        </p:txBody>
      </p:sp>
      <p:sp>
        <p:nvSpPr>
          <p:cNvPr id="3" name="Espaço Reservado para Conteúdo 2"/>
          <p:cNvSpPr>
            <a:spLocks noGrp="1"/>
          </p:cNvSpPr>
          <p:nvPr>
            <p:ph idx="1"/>
          </p:nvPr>
        </p:nvSpPr>
        <p:spPr>
          <a:xfrm>
            <a:off x="838200" y="1224792"/>
            <a:ext cx="10515600" cy="4966283"/>
          </a:xfrm>
        </p:spPr>
        <p:txBody>
          <a:bodyPr>
            <a:noAutofit/>
          </a:bodyPr>
          <a:lstStyle/>
          <a:p>
            <a:pPr marL="0" indent="0" algn="just">
              <a:buNone/>
            </a:pPr>
            <a:endParaRPr lang="pt-BR" sz="1400" b="1" dirty="0">
              <a:hlinkClick r:id="rId2"/>
            </a:endParaRPr>
          </a:p>
          <a:p>
            <a:pPr marL="0" indent="0" algn="just">
              <a:buNone/>
            </a:pPr>
            <a:r>
              <a:rPr lang="pt-BR" sz="1400" b="1" i="1" dirty="0"/>
              <a:t>Sistemática para Desinvestimentos de Ativos</a:t>
            </a:r>
            <a:endParaRPr lang="pt-BR" sz="1400" b="1" dirty="0">
              <a:hlinkClick r:id="rId2"/>
            </a:endParaRPr>
          </a:p>
          <a:p>
            <a:pPr marL="0" indent="0" algn="just">
              <a:buNone/>
            </a:pPr>
            <a:r>
              <a:rPr lang="pt-BR" sz="1400" b="1" dirty="0">
                <a:hlinkClick r:id="rId2"/>
              </a:rPr>
              <a:t>PDS 107/2017</a:t>
            </a:r>
            <a:r>
              <a:rPr lang="pt-BR" sz="1400" b="1" dirty="0"/>
              <a:t> </a:t>
            </a:r>
            <a:r>
              <a:rPr lang="pt-BR" sz="1400" dirty="0"/>
              <a:t>- </a:t>
            </a:r>
            <a:r>
              <a:rPr lang="pt-BR" sz="1400" b="1" i="1" dirty="0"/>
              <a:t>Susta a Sistemática para Desinvestimentos de Ativos e Empresas do Sistema Petrobras da Petróleo Brasileiro S.A. – Petrobras.</a:t>
            </a:r>
          </a:p>
          <a:p>
            <a:pPr algn="just">
              <a:buFont typeface="Wingdings" panose="05000000000000000000" pitchFamily="2" charset="2"/>
              <a:buChar char="v"/>
            </a:pPr>
            <a:r>
              <a:rPr lang="pt-BR" sz="1400" dirty="0"/>
              <a:t> </a:t>
            </a:r>
            <a:r>
              <a:rPr lang="pt-BR" sz="1400" b="1" dirty="0"/>
              <a:t>Autor:</a:t>
            </a:r>
            <a:r>
              <a:rPr lang="pt-BR" sz="1400" dirty="0"/>
              <a:t> Senador Lindbergh Farias (PT-RJ)</a:t>
            </a:r>
          </a:p>
          <a:p>
            <a:pPr algn="just">
              <a:buFont typeface="Wingdings" panose="05000000000000000000" pitchFamily="2" charset="2"/>
              <a:buChar char="v"/>
            </a:pPr>
            <a:r>
              <a:rPr lang="pt-BR" sz="1400" dirty="0"/>
              <a:t> </a:t>
            </a:r>
            <a:r>
              <a:rPr lang="pt-BR" sz="1400" b="1" dirty="0"/>
              <a:t>Conteúdo do Projeto - </a:t>
            </a:r>
            <a:r>
              <a:rPr lang="pt-BR" sz="1400" dirty="0"/>
              <a:t>Susta a Sistemática para Desinvestimentos de Ativos e Empresas do Sistema Petrobras da Petróleo Brasileiro S.A. – Petrobras.</a:t>
            </a:r>
          </a:p>
          <a:p>
            <a:pPr algn="just">
              <a:buFont typeface="Wingdings" panose="05000000000000000000" pitchFamily="2" charset="2"/>
              <a:buChar char="v"/>
            </a:pPr>
            <a:r>
              <a:rPr lang="pt-BR" sz="1400" b="1" dirty="0"/>
              <a:t>Tramitação: </a:t>
            </a:r>
            <a:r>
              <a:rPr lang="pt-BR" sz="1400" dirty="0"/>
              <a:t>Aguardando parecer do relator, senador Roberto Requião (PMDB-PR), na Comissão de Constituição, Justiça e Cidadania (CCJ), no Senado. </a:t>
            </a:r>
          </a:p>
          <a:p>
            <a:pPr marL="0" indent="0" algn="just">
              <a:buNone/>
            </a:pPr>
            <a:r>
              <a:rPr lang="pt-BR" sz="1400" b="1" i="1" dirty="0"/>
              <a:t>Regulamento do Procedimento Licitatório Simplificado da Petróleo Brasileiro</a:t>
            </a:r>
            <a:endParaRPr lang="pt-BR" sz="1400" dirty="0"/>
          </a:p>
          <a:p>
            <a:pPr marL="0" indent="0">
              <a:buNone/>
            </a:pPr>
            <a:r>
              <a:rPr lang="pt-BR" sz="1400" b="1" u="sng" dirty="0">
                <a:hlinkClick r:id="rId3"/>
              </a:rPr>
              <a:t>PDC 11/2015</a:t>
            </a:r>
            <a:r>
              <a:rPr lang="pt-BR" sz="1400" b="1" dirty="0"/>
              <a:t> - </a:t>
            </a:r>
            <a:r>
              <a:rPr lang="pt-BR" sz="1400" b="1" i="1" dirty="0"/>
              <a:t>Susta o decreto 2.745, de 1998, que "aprova o Regulamento do Procedimento Licitatório Simplificado da Petróleo Brasileiro S.A. - PETROBRÁS previsto no </a:t>
            </a:r>
            <a:r>
              <a:rPr lang="pt-BR" sz="1400" b="1" i="1" dirty="0" err="1"/>
              <a:t>art</a:t>
            </a:r>
            <a:r>
              <a:rPr lang="pt-BR" sz="1400" b="1" i="1" dirty="0"/>
              <a:t> . 67 da Lei nº 9.478, de 6 de agosto de 1997".</a:t>
            </a:r>
            <a:endParaRPr lang="pt-BR" sz="1400" dirty="0"/>
          </a:p>
          <a:p>
            <a:pPr lvl="0"/>
            <a:r>
              <a:rPr lang="pt-BR" sz="1400" b="1" dirty="0"/>
              <a:t>Autor: </a:t>
            </a:r>
            <a:r>
              <a:rPr lang="pt-BR" sz="1400" dirty="0"/>
              <a:t>Deputado Félix Mendonça Júnior (PDT/BA)</a:t>
            </a:r>
          </a:p>
          <a:p>
            <a:pPr lvl="0"/>
            <a:r>
              <a:rPr lang="pt-BR" sz="1400" b="1" dirty="0"/>
              <a:t>Conteúdo do Projeto: </a:t>
            </a:r>
            <a:r>
              <a:rPr lang="pt-BR" sz="1400" dirty="0"/>
              <a:t>O projeto propõe que o decreto 2.745, de 1998, que “aprova o Regulamento do Procedimento Licitatório Simplificado da Petróleo Brasileiro S.A. - PETROBRÁS previsto no art. 67 da Lei nº 9.478, de 6 de agosto de 1997”, seja sustado. Esta lei estabeleceu uma série de normas a serem observadas pelas empresas estatais ligadas ao setor de exploração de petróleo, possibilitando a PETROBRAS adotar procedimento simplificado de licitação para a aquisição de bens e serviços destinados a área fim da empresa.</a:t>
            </a:r>
          </a:p>
          <a:p>
            <a:pPr lvl="0"/>
            <a:r>
              <a:rPr lang="pt-BR" sz="1400" b="1" dirty="0"/>
              <a:t>Tramitação: </a:t>
            </a:r>
            <a:r>
              <a:rPr lang="pt-BR" sz="1400" dirty="0"/>
              <a:t>Aguarda parecer do relator, deputado Augusto Coutinho (SD/PE), na Comissão de Trabalho, de Administração e Serviço Público (CTASP). Em seguida, será apreciado pela Comissão de Finanças e Tributação (CFT). Tramita em conjunto com outros cinco projetos de decretos legislativos</a:t>
            </a:r>
          </a:p>
        </p:txBody>
      </p:sp>
    </p:spTree>
    <p:extLst>
      <p:ext uri="{BB962C8B-B14F-4D97-AF65-F5344CB8AC3E}">
        <p14:creationId xmlns:p14="http://schemas.microsoft.com/office/powerpoint/2010/main" val="28648154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Petrobras</a:t>
            </a:r>
            <a:endParaRPr lang="pt-BR" dirty="0">
              <a:latin typeface="Calibri (Corpo)"/>
            </a:endParaRPr>
          </a:p>
        </p:txBody>
      </p:sp>
      <p:sp>
        <p:nvSpPr>
          <p:cNvPr id="3" name="Espaço Reservado para Conteúdo 2"/>
          <p:cNvSpPr>
            <a:spLocks noGrp="1"/>
          </p:cNvSpPr>
          <p:nvPr>
            <p:ph idx="1"/>
          </p:nvPr>
        </p:nvSpPr>
        <p:spPr>
          <a:xfrm>
            <a:off x="838200" y="1627464"/>
            <a:ext cx="10515600" cy="5268287"/>
          </a:xfrm>
        </p:spPr>
        <p:txBody>
          <a:bodyPr>
            <a:normAutofit fontScale="47500" lnSpcReduction="20000"/>
          </a:bodyPr>
          <a:lstStyle/>
          <a:p>
            <a:pPr marL="0" indent="0">
              <a:buNone/>
            </a:pPr>
            <a:r>
              <a:rPr lang="pt-BR" b="1" i="1" dirty="0"/>
              <a:t>Normas e princípios para aprimorar a governança</a:t>
            </a:r>
            <a:endParaRPr lang="pt-BR" b="1" u="sng" dirty="0">
              <a:hlinkClick r:id="rId2"/>
            </a:endParaRPr>
          </a:p>
          <a:p>
            <a:pPr marL="0" indent="0">
              <a:buNone/>
            </a:pPr>
            <a:r>
              <a:rPr lang="pt-BR" b="1" i="1" u="sng" dirty="0">
                <a:hlinkClick r:id="rId2"/>
              </a:rPr>
              <a:t>PL 4083/2015</a:t>
            </a:r>
            <a:r>
              <a:rPr lang="pt-BR" b="1" i="1" dirty="0"/>
              <a:t> - Estabelece normas e princípios para aprimorar a governança, a gestão de riscos e os controles internos das empresas públicas e das sociedades de economia mista controladas pela União e dá outras providências.</a:t>
            </a:r>
            <a:endParaRPr lang="pt-BR" i="1" dirty="0"/>
          </a:p>
          <a:p>
            <a:pPr lvl="0"/>
            <a:r>
              <a:rPr lang="pt-BR" b="1" dirty="0"/>
              <a:t>Autor: </a:t>
            </a:r>
            <a:r>
              <a:rPr lang="pt-BR" dirty="0"/>
              <a:t>CPI da Petrobrás</a:t>
            </a:r>
          </a:p>
          <a:p>
            <a:pPr lvl="0"/>
            <a:r>
              <a:rPr lang="pt-BR" b="1" dirty="0"/>
              <a:t>Conteúdo do Projeto: </a:t>
            </a:r>
            <a:r>
              <a:rPr lang="pt-BR" dirty="0"/>
              <a:t>o projeto estabelece normas e princípios para aprimorar as estruturas de governança, o processo decisório, o gerenciamento de riscos e os controles internos das empresas públicas e das sociedades de economia mista controladas pela União. Propõe a livre a adesão às normas de </a:t>
            </a:r>
            <a:r>
              <a:rPr lang="pt-BR" dirty="0" err="1"/>
              <a:t>autorregulação</a:t>
            </a:r>
            <a:r>
              <a:rPr lang="pt-BR" dirty="0"/>
              <a:t> e a utilização de boas práticas de governança, gerenciamento de riscos e controles internos, desde que não contrariem as normas e princípios estabelecidos nesta Lei.</a:t>
            </a:r>
          </a:p>
          <a:p>
            <a:pPr lvl="0"/>
            <a:r>
              <a:rPr lang="pt-BR" b="1" dirty="0"/>
              <a:t>Tramitação: </a:t>
            </a:r>
            <a:r>
              <a:rPr lang="pt-BR" dirty="0"/>
              <a:t>Tramita apensado ao PL 622/2011. Aguarda parecer do relator, deputado André Figueiredo (PDT/CE), na Comissão de Trabalho, de Administração e Serviço Público (CTASP). Em seguida, será apreciado pela Comissão de Desenvolvimento Econômico, Indústria, Comércio e Serviços (CDEICS).</a:t>
            </a:r>
          </a:p>
          <a:p>
            <a:pPr marL="0" lvl="0" indent="0">
              <a:buNone/>
            </a:pPr>
            <a:endParaRPr lang="pt-BR" b="1" u="sng" dirty="0">
              <a:hlinkClick r:id="rId3"/>
            </a:endParaRPr>
          </a:p>
          <a:p>
            <a:pPr marL="0" lvl="0" indent="0">
              <a:buNone/>
            </a:pPr>
            <a:r>
              <a:rPr lang="pt-BR" b="1" i="1" dirty="0"/>
              <a:t>Normas gerais para licitação e contratação</a:t>
            </a:r>
            <a:endParaRPr lang="pt-BR" b="1" u="sng" dirty="0">
              <a:hlinkClick r:id="rId3"/>
            </a:endParaRPr>
          </a:p>
          <a:p>
            <a:pPr marL="0" lvl="0" indent="0">
              <a:buNone/>
            </a:pPr>
            <a:r>
              <a:rPr lang="pt-BR" b="1" i="1" u="sng" dirty="0">
                <a:hlinkClick r:id="rId3"/>
              </a:rPr>
              <a:t>PL 4076/2015</a:t>
            </a:r>
            <a:r>
              <a:rPr lang="pt-BR" b="1" i="1" dirty="0"/>
              <a:t> - Altera a Lei nº. 11.079, de 30 de dezembro de 2004, que institui normas gerais para licitação e contratação de parceria público-privada no âmbito da administração pública.</a:t>
            </a:r>
            <a:endParaRPr lang="pt-BR" i="1" dirty="0"/>
          </a:p>
          <a:p>
            <a:pPr lvl="0"/>
            <a:r>
              <a:rPr lang="pt-BR" b="1" dirty="0"/>
              <a:t>Autor:</a:t>
            </a:r>
            <a:r>
              <a:rPr lang="pt-BR" dirty="0"/>
              <a:t> Comissão Parlamentar de Inquérito destinada a investigar a prática de atos ilícitos e irregulares no âmbito da empresa Petróleo Brasileiro S/A (PETROBRAS), entre os anos de 2005 e 2015, relacionados a superfaturamento e gestão temerária na construção de refinarias no Brasil; à constituição de empresas subsidiárias e sociedades de propósito específico pela Petrobras com o fim de praticar atos ilícitos; ao superfaturamento e gestão temerária na construção e afretamento de navios de transporte, navios-plataforma e navios-sonda; a irregularidades na operação da companhia Sete Brasil e na venda de ativos da Petrobras na África</a:t>
            </a:r>
          </a:p>
          <a:p>
            <a:pPr lvl="0"/>
            <a:r>
              <a:rPr lang="pt-BR" b="1" dirty="0"/>
              <a:t>Conteúdo do Projeto</a:t>
            </a:r>
            <a:r>
              <a:rPr lang="pt-BR" dirty="0"/>
              <a:t>: Inclui na legislação sobre Sociedade de Propósito Específico que esta e seus contratos serão submetidos aos respectivos tribunais de conta e de outros órgãos de controle. Além de vedar a agentes da Administração Pública Direta e Indireta a interferência na gestão empresarial da Sociedade de Propósito Específico.</a:t>
            </a:r>
          </a:p>
          <a:p>
            <a:pPr lvl="0"/>
            <a:r>
              <a:rPr lang="pt-BR" b="1" dirty="0"/>
              <a:t>Tramitação: </a:t>
            </a:r>
            <a:r>
              <a:rPr lang="pt-BR" dirty="0"/>
              <a:t>Aguardando Parecer do Relator na Comissão de Trabalho, de Administração e Serviço Público (CTASP)</a:t>
            </a:r>
          </a:p>
          <a:p>
            <a:endParaRPr lang="pt-BR" dirty="0"/>
          </a:p>
        </p:txBody>
      </p:sp>
    </p:spTree>
    <p:extLst>
      <p:ext uri="{BB962C8B-B14F-4D97-AF65-F5344CB8AC3E}">
        <p14:creationId xmlns:p14="http://schemas.microsoft.com/office/powerpoint/2010/main" val="1277691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846589" y="1985016"/>
            <a:ext cx="10515600" cy="4351338"/>
          </a:xfrm>
        </p:spPr>
        <p:txBody>
          <a:bodyPr>
            <a:noAutofit/>
          </a:bodyPr>
          <a:lstStyle/>
          <a:p>
            <a:pPr marL="0" indent="0">
              <a:buNone/>
            </a:pPr>
            <a:r>
              <a:rPr lang="pt-BR" sz="1800" b="1" dirty="0"/>
              <a:t>Contexto atual </a:t>
            </a:r>
          </a:p>
          <a:p>
            <a:r>
              <a:rPr lang="pt-BR" sz="1800" dirty="0"/>
              <a:t>Mudança radical de agenda / convergência;</a:t>
            </a:r>
          </a:p>
          <a:p>
            <a:r>
              <a:rPr lang="pt-BR" sz="1800" dirty="0"/>
              <a:t>Aprofundamento da crise política </a:t>
            </a:r>
            <a:r>
              <a:rPr lang="pt-BR" sz="1800" dirty="0" smtClean="0"/>
              <a:t>(</a:t>
            </a:r>
            <a:r>
              <a:rPr lang="pt-BR" sz="1800" dirty="0" smtClean="0"/>
              <a:t>frente do gov. </a:t>
            </a:r>
            <a:r>
              <a:rPr lang="pt-BR" sz="1800" dirty="0" smtClean="0"/>
              <a:t>– </a:t>
            </a:r>
            <a:r>
              <a:rPr lang="pt-BR" sz="1800" dirty="0"/>
              <a:t>social, </a:t>
            </a:r>
            <a:r>
              <a:rPr lang="pt-BR" sz="1800" dirty="0" smtClean="0"/>
              <a:t>econômica, comunicação, jurídica e política</a:t>
            </a:r>
            <a:r>
              <a:rPr lang="pt-BR" sz="1800" dirty="0"/>
              <a:t>); e</a:t>
            </a:r>
          </a:p>
          <a:p>
            <a:r>
              <a:rPr lang="pt-BR" sz="1800" dirty="0"/>
              <a:t>Sucessão presidencial.</a:t>
            </a:r>
            <a:endParaRPr lang="pt-BR" sz="1800" b="1" dirty="0"/>
          </a:p>
          <a:p>
            <a:pPr marL="0" indent="0">
              <a:buNone/>
            </a:pPr>
            <a:r>
              <a:rPr lang="pt-BR" sz="1800" b="1" dirty="0"/>
              <a:t>Consequências (eleição direta ou indireta):</a:t>
            </a:r>
            <a:endParaRPr lang="pt-BR" sz="1800" dirty="0"/>
          </a:p>
          <a:p>
            <a:pPr lvl="0"/>
            <a:r>
              <a:rPr lang="pt-BR" sz="1800" dirty="0"/>
              <a:t>Renúncia;</a:t>
            </a:r>
          </a:p>
          <a:p>
            <a:pPr lvl="0"/>
            <a:r>
              <a:rPr lang="pt-BR" sz="1800" b="1" dirty="0"/>
              <a:t>Cassação pelo TSE;</a:t>
            </a:r>
            <a:endParaRPr lang="pt-BR" sz="1800" dirty="0"/>
          </a:p>
          <a:p>
            <a:pPr lvl="0"/>
            <a:r>
              <a:rPr lang="pt-BR" sz="1800" dirty="0"/>
              <a:t>Impeachment; e</a:t>
            </a:r>
          </a:p>
          <a:p>
            <a:pPr lvl="0"/>
            <a:r>
              <a:rPr lang="pt-BR" sz="1800" dirty="0"/>
              <a:t>Processo STF.</a:t>
            </a:r>
            <a:endParaRPr lang="pt-BR" sz="1800" b="1" dirty="0"/>
          </a:p>
          <a:p>
            <a:pPr marL="0" lvl="0" indent="0">
              <a:buNone/>
            </a:pPr>
            <a:r>
              <a:rPr lang="pt-BR" sz="1800" b="1" dirty="0"/>
              <a:t>Mercado</a:t>
            </a:r>
            <a:endParaRPr lang="pt-BR" sz="1800" dirty="0"/>
          </a:p>
          <a:p>
            <a:pPr lvl="0"/>
            <a:r>
              <a:rPr lang="pt-BR" sz="1800" dirty="0"/>
              <a:t>Mercado vai buscar na eleição indireta, nomes que mantenham a equipe econômica e a agenda de reforma além de reunir condições de aprovação;</a:t>
            </a:r>
          </a:p>
          <a:p>
            <a:pPr lvl="0"/>
            <a:r>
              <a:rPr lang="pt-BR" sz="1800" dirty="0"/>
              <a:t>Motivos – tempo e continuidade das reformas, inclusive politica.</a:t>
            </a:r>
          </a:p>
          <a:p>
            <a:pPr lvl="0"/>
            <a:endParaRPr lang="pt-BR" sz="1800" dirty="0"/>
          </a:p>
          <a:p>
            <a:pPr marL="0" indent="0">
              <a:buNone/>
            </a:pPr>
            <a:endParaRPr lang="pt-BR" sz="1800" dirty="0"/>
          </a:p>
        </p:txBody>
      </p:sp>
      <p:sp>
        <p:nvSpPr>
          <p:cNvPr id="4" name="Título 1"/>
          <p:cNvSpPr txBox="1">
            <a:spLocks/>
          </p:cNvSpPr>
          <p:nvPr/>
        </p:nvSpPr>
        <p:spPr>
          <a:xfrm>
            <a:off x="943708" y="395992"/>
            <a:ext cx="10515600" cy="1325563"/>
          </a:xfrm>
          <a:prstGeom prst="rect">
            <a:avLst/>
          </a:prstGeom>
          <a:solidFill>
            <a:srgbClr val="0070C0"/>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t-BR" b="1" dirty="0">
                <a:solidFill>
                  <a:schemeClr val="bg1"/>
                </a:solidFill>
                <a:latin typeface="+mn-lt"/>
              </a:rPr>
              <a:t>1. Contexto político e desafios</a:t>
            </a:r>
          </a:p>
        </p:txBody>
      </p:sp>
    </p:spTree>
    <p:extLst>
      <p:ext uri="{BB962C8B-B14F-4D97-AF65-F5344CB8AC3E}">
        <p14:creationId xmlns:p14="http://schemas.microsoft.com/office/powerpoint/2010/main" val="12458976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Petrobras</a:t>
            </a:r>
            <a:endParaRPr lang="pt-BR" dirty="0"/>
          </a:p>
        </p:txBody>
      </p:sp>
      <p:sp>
        <p:nvSpPr>
          <p:cNvPr id="3" name="Espaço Reservado para Conteúdo 2"/>
          <p:cNvSpPr>
            <a:spLocks noGrp="1"/>
          </p:cNvSpPr>
          <p:nvPr>
            <p:ph idx="1"/>
          </p:nvPr>
        </p:nvSpPr>
        <p:spPr/>
        <p:txBody>
          <a:bodyPr>
            <a:normAutofit fontScale="62500" lnSpcReduction="20000"/>
          </a:bodyPr>
          <a:lstStyle/>
          <a:p>
            <a:pPr marL="0" indent="0">
              <a:buNone/>
            </a:pPr>
            <a:r>
              <a:rPr lang="pt-BR" b="1" i="1" dirty="0"/>
              <a:t>Regime Diferenciado de Contratações Públicas</a:t>
            </a:r>
            <a:endParaRPr lang="pt-BR" b="1" i="1" u="sng" dirty="0">
              <a:hlinkClick r:id="rId2"/>
            </a:endParaRPr>
          </a:p>
          <a:p>
            <a:pPr marL="0" indent="0">
              <a:buNone/>
            </a:pPr>
            <a:r>
              <a:rPr lang="pt-BR" b="1" i="1" u="sng" dirty="0">
                <a:hlinkClick r:id="rId2"/>
              </a:rPr>
              <a:t>PL 276/2015</a:t>
            </a:r>
            <a:r>
              <a:rPr lang="pt-BR" b="1" i="1" dirty="0"/>
              <a:t> - Estabelece que o Regime Diferenciado de Contratações Públicas - RDC será aplicável à contratação de bens e serviços pela Petrobrás.</a:t>
            </a:r>
            <a:endParaRPr lang="pt-BR" i="1" dirty="0"/>
          </a:p>
          <a:p>
            <a:pPr lvl="0"/>
            <a:r>
              <a:rPr lang="pt-BR" b="1" dirty="0"/>
              <a:t>Autor:</a:t>
            </a:r>
            <a:r>
              <a:rPr lang="pt-BR" dirty="0"/>
              <a:t> Deputado Zé Geraldo (PT-PA)</a:t>
            </a:r>
          </a:p>
          <a:p>
            <a:pPr lvl="0"/>
            <a:r>
              <a:rPr lang="pt-BR" b="1" dirty="0"/>
              <a:t>Conteúdo do Projeto</a:t>
            </a:r>
            <a:r>
              <a:rPr lang="pt-BR" dirty="0"/>
              <a:t>: Atribui o Regime Diferenciado de Contratações Públicas – RDC para a contratação de bens e serviços pela Petrobrás.</a:t>
            </a:r>
          </a:p>
          <a:p>
            <a:pPr lvl="0"/>
            <a:r>
              <a:rPr lang="pt-BR" b="1" dirty="0"/>
              <a:t>Tramitação: </a:t>
            </a:r>
            <a:r>
              <a:rPr lang="pt-BR" dirty="0"/>
              <a:t>Pronta para Pauta na Comissão de Trabalho, de Administração e Serviço Público (CTASP)</a:t>
            </a:r>
          </a:p>
          <a:p>
            <a:pPr marL="0" indent="0">
              <a:buNone/>
            </a:pPr>
            <a:endParaRPr lang="pt-BR" b="1" i="1" dirty="0"/>
          </a:p>
          <a:p>
            <a:pPr marL="0" indent="0">
              <a:buNone/>
            </a:pPr>
            <a:r>
              <a:rPr lang="pt-BR" b="1" i="1" dirty="0"/>
              <a:t>Determinando o controle exclusivo pela União </a:t>
            </a:r>
          </a:p>
          <a:p>
            <a:pPr marL="0" indent="0">
              <a:buNone/>
            </a:pPr>
            <a:r>
              <a:rPr lang="pt-BR" b="1" i="1" u="sng" dirty="0">
                <a:hlinkClick r:id="rId3"/>
              </a:rPr>
              <a:t>PEC 370/2009</a:t>
            </a:r>
            <a:r>
              <a:rPr lang="pt-BR" b="1" i="1" dirty="0"/>
              <a:t> - Acrescenta o § 5º ao art. 177 da Constituição Federal, determinando o controle exclusivo pela União da Petróleo Brasileiro S.A., PETROBRAS, e vedando a alienação que implique na perda do mesmo.</a:t>
            </a:r>
            <a:endParaRPr lang="pt-BR" i="1" dirty="0"/>
          </a:p>
          <a:p>
            <a:pPr lvl="0"/>
            <a:r>
              <a:rPr lang="pt-BR" b="1" dirty="0"/>
              <a:t>Autor:</a:t>
            </a:r>
            <a:r>
              <a:rPr lang="pt-BR" dirty="0"/>
              <a:t> Deputado Otavio Leite (PSDB-RJ)</a:t>
            </a:r>
          </a:p>
          <a:p>
            <a:pPr lvl="0"/>
            <a:r>
              <a:rPr lang="pt-BR" b="1" dirty="0"/>
              <a:t>Conteúdo do Projeto</a:t>
            </a:r>
            <a:r>
              <a:rPr lang="pt-BR" dirty="0"/>
              <a:t>: Classifica a Petrobras como de controle exclusivo da união, na Constituição Federal.</a:t>
            </a:r>
          </a:p>
          <a:p>
            <a:pPr lvl="0"/>
            <a:r>
              <a:rPr lang="pt-BR" b="1" dirty="0"/>
              <a:t>Tramitação: </a:t>
            </a:r>
            <a:r>
              <a:rPr lang="pt-BR" dirty="0"/>
              <a:t>Aguardando Criação de Comissão Temporária pela MESA</a:t>
            </a:r>
          </a:p>
          <a:p>
            <a:endParaRPr lang="pt-BR" dirty="0"/>
          </a:p>
        </p:txBody>
      </p:sp>
    </p:spTree>
    <p:extLst>
      <p:ext uri="{BB962C8B-B14F-4D97-AF65-F5344CB8AC3E}">
        <p14:creationId xmlns:p14="http://schemas.microsoft.com/office/powerpoint/2010/main" val="21703666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943708" y="395992"/>
            <a:ext cx="10515600" cy="1325563"/>
          </a:xfrm>
          <a:solidFill>
            <a:srgbClr val="0070C0"/>
          </a:solidFill>
          <a:ln>
            <a:solidFill>
              <a:schemeClr val="accent1"/>
            </a:solidFill>
          </a:ln>
        </p:spPr>
        <p:txBody>
          <a:bodyPr/>
          <a:lstStyle/>
          <a:p>
            <a:pPr algn="ctr"/>
            <a:r>
              <a:rPr lang="pt-BR" b="1" dirty="0">
                <a:solidFill>
                  <a:schemeClr val="bg1"/>
                </a:solidFill>
                <a:latin typeface="+mn-lt"/>
              </a:rPr>
              <a:t>Obrigado</a:t>
            </a:r>
          </a:p>
        </p:txBody>
      </p:sp>
      <p:sp>
        <p:nvSpPr>
          <p:cNvPr id="2" name="CaixaDeTexto 1"/>
          <p:cNvSpPr txBox="1"/>
          <p:nvPr/>
        </p:nvSpPr>
        <p:spPr>
          <a:xfrm>
            <a:off x="2313317" y="4274835"/>
            <a:ext cx="6846277" cy="1292662"/>
          </a:xfrm>
          <a:prstGeom prst="rect">
            <a:avLst/>
          </a:prstGeom>
          <a:noFill/>
        </p:spPr>
        <p:txBody>
          <a:bodyPr wrap="square" rtlCol="0">
            <a:spAutoFit/>
          </a:bodyPr>
          <a:lstStyle/>
          <a:p>
            <a:pPr algn="ctr"/>
            <a:r>
              <a:rPr lang="pt-BR" sz="2400" dirty="0" err="1"/>
              <a:t>Neuriberg</a:t>
            </a:r>
            <a:r>
              <a:rPr lang="pt-BR" sz="2400" dirty="0"/>
              <a:t> Dias</a:t>
            </a:r>
          </a:p>
          <a:p>
            <a:pPr algn="ctr"/>
            <a:r>
              <a:rPr lang="pt-BR" dirty="0"/>
              <a:t>Diretor Executivo na Contatos Assessoria Parlamentar</a:t>
            </a:r>
          </a:p>
          <a:p>
            <a:pPr algn="ctr"/>
            <a:r>
              <a:rPr lang="pt-BR" dirty="0"/>
              <a:t>(61) 98473-0298</a:t>
            </a:r>
          </a:p>
          <a:p>
            <a:pPr algn="ctr"/>
            <a:r>
              <a:rPr lang="pt-BR" dirty="0"/>
              <a:t>neuriberg@contatosassessoria.net.br</a:t>
            </a:r>
          </a:p>
        </p:txBody>
      </p:sp>
      <p:pic>
        <p:nvPicPr>
          <p:cNvPr id="5" name="Imagem 4" descr="Contatos Assessoria Parlamentar">
            <a:extLst>
              <a:ext uri="{FF2B5EF4-FFF2-40B4-BE49-F238E27FC236}">
                <a16:creationId xmlns:a16="http://schemas.microsoft.com/office/drawing/2014/main" xmlns="" id="{E186ACA4-BF6D-404F-BD30-5E8FE9DCCB2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598744" y="3564131"/>
            <a:ext cx="2275424" cy="445806"/>
          </a:xfrm>
          <a:prstGeom prst="rect">
            <a:avLst/>
          </a:prstGeom>
          <a:noFill/>
          <a:ln>
            <a:noFill/>
          </a:ln>
        </p:spPr>
      </p:pic>
    </p:spTree>
    <p:extLst>
      <p:ext uri="{BB962C8B-B14F-4D97-AF65-F5344CB8AC3E}">
        <p14:creationId xmlns:p14="http://schemas.microsoft.com/office/powerpoint/2010/main" val="278090279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859819" y="2761687"/>
            <a:ext cx="10515600" cy="1325563"/>
          </a:xfrm>
          <a:prstGeom prst="rect">
            <a:avLst/>
          </a:prstGeom>
          <a:solidFill>
            <a:srgbClr val="0070C0"/>
          </a:solidFill>
          <a:ln>
            <a:solidFill>
              <a:schemeClr val="accent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t-BR" b="1" dirty="0">
                <a:solidFill>
                  <a:schemeClr val="bg1"/>
                </a:solidFill>
                <a:latin typeface="+mn-lt"/>
              </a:rPr>
              <a:t>2. Temas estratégicos da atual conjuntura</a:t>
            </a:r>
          </a:p>
        </p:txBody>
      </p:sp>
    </p:spTree>
    <p:extLst>
      <p:ext uri="{BB962C8B-B14F-4D97-AF65-F5344CB8AC3E}">
        <p14:creationId xmlns:p14="http://schemas.microsoft.com/office/powerpoint/2010/main" val="1010680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Reforma Trabalhista – PL 6787/2016 – PLC 38/2017</a:t>
            </a:r>
            <a:endParaRPr lang="pt-BR" dirty="0">
              <a:latin typeface="Calibri (Corpo)"/>
            </a:endParaRPr>
          </a:p>
        </p:txBody>
      </p:sp>
      <p:graphicFrame>
        <p:nvGraphicFramePr>
          <p:cNvPr id="6" name="Diagrama 5"/>
          <p:cNvGraphicFramePr/>
          <p:nvPr>
            <p:extLst>
              <p:ext uri="{D42A27DB-BD31-4B8C-83A1-F6EECF244321}">
                <p14:modId xmlns:p14="http://schemas.microsoft.com/office/powerpoint/2010/main" val="1510583594"/>
              </p:ext>
            </p:extLst>
          </p:nvPr>
        </p:nvGraphicFramePr>
        <p:xfrm>
          <a:off x="1818171" y="2462802"/>
          <a:ext cx="7797921" cy="54337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Espaço Reservado para Conteúdo 2"/>
          <p:cNvSpPr>
            <a:spLocks noGrp="1"/>
          </p:cNvSpPr>
          <p:nvPr>
            <p:ph idx="1"/>
          </p:nvPr>
        </p:nvSpPr>
        <p:spPr>
          <a:xfrm>
            <a:off x="838200" y="1884348"/>
            <a:ext cx="10453382" cy="2024922"/>
          </a:xfrm>
        </p:spPr>
        <p:txBody>
          <a:bodyPr>
            <a:normAutofit fontScale="62500" lnSpcReduction="20000"/>
          </a:bodyPr>
          <a:lstStyle/>
          <a:p>
            <a:pPr marL="0" indent="0" algn="just">
              <a:buNone/>
            </a:pPr>
            <a:r>
              <a:rPr lang="pt-BR" b="1" dirty="0"/>
              <a:t>PLC 38/2017 (PL 6787/2016) – Poder Executivo - Altera a Consolidação das Leis do Trabalho (CLT), aprovada pelo Decreto-Lei nº 5.452, de 1º de maio de 1943, e as Leis </a:t>
            </a:r>
            <a:r>
              <a:rPr lang="pt-BR" b="1" dirty="0" err="1"/>
              <a:t>nºs</a:t>
            </a:r>
            <a:r>
              <a:rPr lang="pt-BR" b="1" dirty="0"/>
              <a:t> 6.019, de 3 de janeiro de 1974, 8.036, de 11 de maio de 1990, e 8.212, de 24 de julho de 1991, a fim de adequar a legislação às novas relações de trabalho.</a:t>
            </a:r>
            <a:endParaRPr lang="pt-BR" dirty="0"/>
          </a:p>
          <a:p>
            <a:pPr marL="0" indent="0" algn="just">
              <a:buNone/>
            </a:pPr>
            <a:endParaRPr lang="pt-BR" b="1" dirty="0"/>
          </a:p>
          <a:p>
            <a:pPr marL="0" indent="0" algn="just">
              <a:buNone/>
            </a:pPr>
            <a:r>
              <a:rPr lang="pt-BR" b="1" dirty="0"/>
              <a:t>Tramitação (SF)</a:t>
            </a:r>
            <a:endParaRPr lang="pt-BR" dirty="0"/>
          </a:p>
          <a:p>
            <a:pPr marL="0" indent="0" algn="just">
              <a:buNone/>
            </a:pPr>
            <a:r>
              <a:rPr lang="pt-BR" dirty="0"/>
              <a:t>Aguarda apresentação e votação do parecer do relator, senador Ricardo Ferraço (PSDB-ES), na Comissão de Assuntos Sociais (CAS).</a:t>
            </a:r>
          </a:p>
          <a:p>
            <a:pPr marL="0" indent="0" algn="just">
              <a:buNone/>
            </a:pPr>
            <a:endParaRPr lang="pt-BR" dirty="0"/>
          </a:p>
          <a:p>
            <a:pPr algn="just"/>
            <a:endParaRPr lang="pt-BR" dirty="0"/>
          </a:p>
        </p:txBody>
      </p:sp>
    </p:spTree>
    <p:extLst>
      <p:ext uri="{BB962C8B-B14F-4D97-AF65-F5344CB8AC3E}">
        <p14:creationId xmlns:p14="http://schemas.microsoft.com/office/powerpoint/2010/main" val="573560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Reforma da Previdência - PEC 287/2016</a:t>
            </a:r>
            <a:endParaRPr lang="pt-BR" dirty="0">
              <a:latin typeface="Calibri (Corpo)"/>
            </a:endParaRPr>
          </a:p>
        </p:txBody>
      </p:sp>
      <p:graphicFrame>
        <p:nvGraphicFramePr>
          <p:cNvPr id="5" name="Espaço Reservado para Conteúdo 3"/>
          <p:cNvGraphicFramePr>
            <a:graphicFrameLocks/>
          </p:cNvGraphicFramePr>
          <p:nvPr>
            <p:extLst>
              <p:ext uri="{D42A27DB-BD31-4B8C-83A1-F6EECF244321}">
                <p14:modId xmlns:p14="http://schemas.microsoft.com/office/powerpoint/2010/main" val="1344631998"/>
              </p:ext>
            </p:extLst>
          </p:nvPr>
        </p:nvGraphicFramePr>
        <p:xfrm>
          <a:off x="1637106" y="2576756"/>
          <a:ext cx="820891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tângulo 5"/>
          <p:cNvSpPr/>
          <p:nvPr/>
        </p:nvSpPr>
        <p:spPr>
          <a:xfrm>
            <a:off x="738231" y="1837930"/>
            <a:ext cx="10553351" cy="1754326"/>
          </a:xfrm>
          <a:prstGeom prst="rect">
            <a:avLst/>
          </a:prstGeom>
        </p:spPr>
        <p:txBody>
          <a:bodyPr wrap="square">
            <a:spAutoFit/>
          </a:bodyPr>
          <a:lstStyle/>
          <a:p>
            <a:pPr algn="just"/>
            <a:r>
              <a:rPr lang="pt-BR" b="1" dirty="0"/>
              <a:t>PEC 287/2016 – Poder Executivo - Altera os </a:t>
            </a:r>
            <a:r>
              <a:rPr lang="pt-BR" b="1" dirty="0" err="1"/>
              <a:t>arts</a:t>
            </a:r>
            <a:r>
              <a:rPr lang="pt-BR" b="1" dirty="0"/>
              <a:t>. 37, 40, 109, 149, 167, 195, 201 e 203 da Constituição, para dispor sobre a seguridade social, estabelece regras de transição e dá outras providências.</a:t>
            </a:r>
          </a:p>
          <a:p>
            <a:endParaRPr lang="pt-BR" b="1" dirty="0"/>
          </a:p>
          <a:p>
            <a:r>
              <a:rPr lang="pt-BR" b="1" dirty="0"/>
              <a:t>Tramitação (CD)</a:t>
            </a:r>
            <a:endParaRPr lang="pt-BR" dirty="0"/>
          </a:p>
          <a:p>
            <a:pPr algn="just"/>
            <a:r>
              <a:rPr lang="pt-BR" dirty="0"/>
              <a:t>Aguarda discussão e votação do parecer aprovado na Comissão Especial, do relator deputado Arthur Oliveira Maia (PP-BA), pela aprovação com substitutivo, em dois turnos no plenário da Câmara dos Deputados.</a:t>
            </a:r>
          </a:p>
        </p:txBody>
      </p:sp>
    </p:spTree>
    <p:extLst>
      <p:ext uri="{BB962C8B-B14F-4D97-AF65-F5344CB8AC3E}">
        <p14:creationId xmlns:p14="http://schemas.microsoft.com/office/powerpoint/2010/main" val="39992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Conselho de administração das empresas públicas</a:t>
            </a:r>
          </a:p>
        </p:txBody>
      </p:sp>
      <p:sp>
        <p:nvSpPr>
          <p:cNvPr id="3" name="Espaço Reservado para Conteúdo 2"/>
          <p:cNvSpPr>
            <a:spLocks noGrp="1"/>
          </p:cNvSpPr>
          <p:nvPr>
            <p:ph idx="1"/>
          </p:nvPr>
        </p:nvSpPr>
        <p:spPr/>
        <p:txBody>
          <a:bodyPr>
            <a:normAutofit fontScale="40000" lnSpcReduction="20000"/>
          </a:bodyPr>
          <a:lstStyle/>
          <a:p>
            <a:pPr marL="0" indent="0" algn="just">
              <a:buNone/>
            </a:pPr>
            <a:endParaRPr lang="pt-BR" sz="3400" b="1" i="1" dirty="0"/>
          </a:p>
          <a:p>
            <a:pPr marL="0" indent="0" algn="just">
              <a:buNone/>
            </a:pPr>
            <a:r>
              <a:rPr lang="pt-BR" sz="3400" b="1" i="1" dirty="0"/>
              <a:t>Participação de mulheres nos conselhos de administração</a:t>
            </a:r>
          </a:p>
          <a:p>
            <a:pPr marL="0" indent="0" algn="just">
              <a:buNone/>
            </a:pPr>
            <a:endParaRPr lang="pt-BR" sz="3400" b="1" i="1" dirty="0">
              <a:hlinkClick r:id="rId2"/>
            </a:endParaRPr>
          </a:p>
          <a:p>
            <a:pPr marL="0" indent="0" algn="just">
              <a:buNone/>
            </a:pPr>
            <a:r>
              <a:rPr lang="pt-BR" b="1" dirty="0">
                <a:hlinkClick r:id="rId2"/>
              </a:rPr>
              <a:t>PL 7179/2017 </a:t>
            </a:r>
            <a:r>
              <a:rPr lang="pt-BR" b="1" dirty="0"/>
              <a:t>(PLS 112/2010) -  </a:t>
            </a:r>
            <a:r>
              <a:rPr lang="pt-BR" b="1" i="1" dirty="0"/>
              <a:t>“Dispõe sobre a participação de mulheres nos conselhos de administração das empresas públicas e sociedades de economia mista, suas subsidiárias e controladas e demais empresas em que a União, direta ou indiretamente, detenha a maioria do capital social com direito a voto. ”</a:t>
            </a:r>
            <a:endParaRPr lang="pt-BR" dirty="0"/>
          </a:p>
          <a:p>
            <a:pPr algn="just">
              <a:buFont typeface="Wingdings" panose="05000000000000000000" pitchFamily="2" charset="2"/>
              <a:buChar char="v"/>
            </a:pPr>
            <a:r>
              <a:rPr lang="pt-BR" b="1" dirty="0"/>
              <a:t>Autor: </a:t>
            </a:r>
            <a:r>
              <a:rPr lang="pt-BR" dirty="0"/>
              <a:t>senadora Maria do Carmo Alves  (DEM/SE)</a:t>
            </a:r>
          </a:p>
          <a:p>
            <a:pPr algn="just">
              <a:buFont typeface="Wingdings" panose="05000000000000000000" pitchFamily="2" charset="2"/>
              <a:buChar char="v"/>
            </a:pPr>
            <a:r>
              <a:rPr lang="pt-BR" b="1" dirty="0"/>
              <a:t>Conteúdo do Projeto </a:t>
            </a:r>
            <a:r>
              <a:rPr lang="pt-BR" dirty="0"/>
              <a:t>- Nos conselhos de administração das empresas públicas e das sociedades de economia mista de que trata esta Lei, </a:t>
            </a:r>
            <a:r>
              <a:rPr lang="pt-BR" b="1" u="sng" dirty="0"/>
              <a:t>pelo menos 30% (trinta por cento) dos membros titulares serão mulheres. </a:t>
            </a:r>
            <a:r>
              <a:rPr lang="pt-BR" dirty="0"/>
              <a:t>É facultado às entidades a que se refere o caput o </a:t>
            </a:r>
            <a:r>
              <a:rPr lang="pt-BR" b="1" u="sng" dirty="0"/>
              <a:t>preenchimento gradual dos cargos </a:t>
            </a:r>
            <a:r>
              <a:rPr lang="pt-BR" dirty="0"/>
              <a:t>definidos no caput, desde que respeitados os seguintes limites mínimos: I – 10% (dez por cento), até 2018; II – 20% (vinte por cento), até 2020; III – 30% (trinta por cento), até 2022.</a:t>
            </a:r>
          </a:p>
          <a:p>
            <a:pPr algn="just">
              <a:buFont typeface="Wingdings" panose="05000000000000000000" pitchFamily="2" charset="2"/>
              <a:buChar char="v"/>
            </a:pPr>
            <a:r>
              <a:rPr lang="pt-BR" b="1" dirty="0"/>
              <a:t>Tramitação:</a:t>
            </a:r>
            <a:r>
              <a:rPr lang="pt-BR" dirty="0"/>
              <a:t> Aguardando parecer da relatora, deputada </a:t>
            </a:r>
            <a:r>
              <a:rPr lang="pt-BR" dirty="0" err="1"/>
              <a:t>Dâmina</a:t>
            </a:r>
            <a:r>
              <a:rPr lang="pt-BR" dirty="0"/>
              <a:t> Pereira (PSL-MG), na Comissão de Defesa dos Direitos da Mulher (CMULHER). Em seguida, será apreciado pelas Comissões de Trabalho, de Administração e Serviço Público (CTASP) e de Constituição e Justiça e de Cidadania (CCJC), em caráter conclusivo.</a:t>
            </a:r>
          </a:p>
          <a:p>
            <a:endParaRPr lang="pt-BR" dirty="0"/>
          </a:p>
          <a:p>
            <a:pPr marL="0" indent="0" algn="just">
              <a:buNone/>
            </a:pPr>
            <a:r>
              <a:rPr lang="pt-BR" b="1" dirty="0">
                <a:hlinkClick r:id="rId3"/>
              </a:rPr>
              <a:t>PL 497/2015 </a:t>
            </a:r>
            <a:r>
              <a:rPr lang="pt-BR" b="1" dirty="0"/>
              <a:t>- </a:t>
            </a:r>
            <a:r>
              <a:rPr lang="pt-BR" b="1" i="1" dirty="0"/>
              <a:t>Dispõe sobre o percentual mínimo e máximo de participação de membros de cada sexo nos conselhos de administração das empresas públicas, sociedades de economia mista, suas subsidiárias e controladas e outras empresas em que a União, direta ou indiretamente, detenha a maioria do capital social com direito a voto.</a:t>
            </a:r>
            <a:endParaRPr lang="pt-BR" b="1" dirty="0"/>
          </a:p>
          <a:p>
            <a:pPr algn="just">
              <a:buFont typeface="Wingdings" panose="05000000000000000000" pitchFamily="2" charset="2"/>
              <a:buChar char="v"/>
            </a:pPr>
            <a:r>
              <a:rPr lang="pt-BR" b="1" dirty="0"/>
              <a:t>Autor:  </a:t>
            </a:r>
            <a:r>
              <a:rPr lang="pt-BR" dirty="0"/>
              <a:t>deputada</a:t>
            </a:r>
            <a:r>
              <a:rPr lang="pt-BR" b="1" dirty="0"/>
              <a:t> </a:t>
            </a:r>
            <a:r>
              <a:rPr lang="pt-BR" dirty="0"/>
              <a:t>Flávia Morais  (PDT/GO)</a:t>
            </a:r>
          </a:p>
          <a:p>
            <a:pPr algn="just">
              <a:buFont typeface="Wingdings" panose="05000000000000000000" pitchFamily="2" charset="2"/>
              <a:buChar char="v"/>
            </a:pPr>
            <a:r>
              <a:rPr lang="pt-BR" b="1" dirty="0"/>
              <a:t>Conteúdo do Projeto - </a:t>
            </a:r>
            <a:r>
              <a:rPr lang="pt-BR" dirty="0"/>
              <a:t>Os conselhos de administração das empresas de que trata esta Lei serão compostos com o mínimo de </a:t>
            </a:r>
            <a:r>
              <a:rPr lang="pt-BR" b="1" u="sng" dirty="0"/>
              <a:t>30% (trinta por cento) e o máximo de 70% (setenta por cento) de membros de cada sexo</a:t>
            </a:r>
            <a:r>
              <a:rPr lang="pt-BR" u="sng" dirty="0"/>
              <a:t>. </a:t>
            </a:r>
            <a:r>
              <a:rPr lang="pt-BR" dirty="0"/>
              <a:t>As empresas poderão preencher </a:t>
            </a:r>
            <a:r>
              <a:rPr lang="pt-BR" b="1" u="sng" dirty="0"/>
              <a:t>gradualmente os cargos definidos </a:t>
            </a:r>
            <a:r>
              <a:rPr lang="pt-BR" dirty="0"/>
              <a:t>no caput, desde que respeitados os seguintes limites mínimos e prazos contados da publicação desta lei: a) mínimo de 10% (dez por cento) e máximo de 90% (noventa por cento) em até vinte quatro meses; b) mínimo de 20% (vinte por cento) e máximo de 80% (oitenta por cento) em até trinta e seis meses; e c) mínimo de 30% (trinta por cento) e máximo de 70% (setenta por cento) em até quarenta e oito meses. As empresas deverão se adequar no prazo de um ano, depois da publicação da lei.</a:t>
            </a:r>
          </a:p>
          <a:p>
            <a:pPr algn="just">
              <a:buFont typeface="Wingdings" panose="05000000000000000000" pitchFamily="2" charset="2"/>
              <a:buChar char="v"/>
            </a:pPr>
            <a:r>
              <a:rPr lang="pt-BR" b="1" dirty="0"/>
              <a:t>Tramitação:</a:t>
            </a:r>
            <a:r>
              <a:rPr lang="pt-BR" dirty="0"/>
              <a:t> Tramitando apensado ao PL 7179/2017, que aguarda parecer da relatora, deputada </a:t>
            </a:r>
            <a:r>
              <a:rPr lang="pt-BR" dirty="0" err="1"/>
              <a:t>Dâmina</a:t>
            </a:r>
            <a:r>
              <a:rPr lang="pt-BR" dirty="0"/>
              <a:t> Pereira (PSL-MG), na Comissão de Defesa dos Direitos da Mulher (CMULHER). Em seguida, será apreciado pelas Comissões de Trabalho, de Administração e Serviço Público (CTASP) e de Constituição e Justiça e de Cidadania (CCJC), em caráter conclusivo.</a:t>
            </a:r>
          </a:p>
          <a:p>
            <a:endParaRPr lang="pt-BR" dirty="0"/>
          </a:p>
        </p:txBody>
      </p:sp>
    </p:spTree>
    <p:extLst>
      <p:ext uri="{BB962C8B-B14F-4D97-AF65-F5344CB8AC3E}">
        <p14:creationId xmlns:p14="http://schemas.microsoft.com/office/powerpoint/2010/main" val="2200460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Conselho de administração das empresas públicas</a:t>
            </a:r>
            <a:endParaRPr lang="pt-BR" dirty="0"/>
          </a:p>
        </p:txBody>
      </p:sp>
      <p:sp>
        <p:nvSpPr>
          <p:cNvPr id="3" name="Espaço Reservado para Conteúdo 2"/>
          <p:cNvSpPr>
            <a:spLocks noGrp="1"/>
          </p:cNvSpPr>
          <p:nvPr>
            <p:ph idx="1"/>
          </p:nvPr>
        </p:nvSpPr>
        <p:spPr/>
        <p:txBody>
          <a:bodyPr>
            <a:normAutofit fontScale="47500" lnSpcReduction="20000"/>
          </a:bodyPr>
          <a:lstStyle/>
          <a:p>
            <a:pPr marL="0" indent="0" algn="just">
              <a:buNone/>
            </a:pPr>
            <a:r>
              <a:rPr lang="pt-BR" sz="2900" b="1" i="1" dirty="0"/>
              <a:t>Estatuto jurídico da empresa pública</a:t>
            </a:r>
          </a:p>
          <a:p>
            <a:pPr marL="0" indent="0" algn="just">
              <a:buNone/>
            </a:pPr>
            <a:endParaRPr lang="pt-BR" b="1" dirty="0">
              <a:hlinkClick r:id="rId2"/>
            </a:endParaRPr>
          </a:p>
          <a:p>
            <a:pPr marL="0" indent="0" algn="just">
              <a:buNone/>
            </a:pPr>
            <a:r>
              <a:rPr lang="pt-BR" b="1" dirty="0">
                <a:hlinkClick r:id="rId2"/>
              </a:rPr>
              <a:t>PL 622/2011 </a:t>
            </a:r>
            <a:r>
              <a:rPr lang="pt-BR" b="1" dirty="0"/>
              <a:t>- </a:t>
            </a:r>
            <a:r>
              <a:rPr lang="pt-BR" b="1" i="1" dirty="0"/>
              <a:t>Institui o estatuto jurídico da empresa pública, da sociedade de economia mista e de suas subsidiárias a que se refere o art. 173, § 1º da Constituição Federal</a:t>
            </a:r>
          </a:p>
          <a:p>
            <a:pPr algn="just">
              <a:buFont typeface="Wingdings" panose="05000000000000000000" pitchFamily="2" charset="2"/>
              <a:buChar char="v"/>
            </a:pPr>
            <a:r>
              <a:rPr lang="pt-BR" b="1" dirty="0"/>
              <a:t>Autor:  </a:t>
            </a:r>
            <a:r>
              <a:rPr lang="pt-BR" dirty="0"/>
              <a:t>deputado</a:t>
            </a:r>
            <a:r>
              <a:rPr lang="pt-BR" b="1" dirty="0"/>
              <a:t> </a:t>
            </a:r>
            <a:r>
              <a:rPr lang="pt-BR" dirty="0"/>
              <a:t>Rodrigo Garcia (DEM-SP)</a:t>
            </a:r>
          </a:p>
          <a:p>
            <a:pPr algn="just" fontAlgn="base">
              <a:buFont typeface="Wingdings" panose="05000000000000000000" pitchFamily="2" charset="2"/>
              <a:buChar char="v"/>
            </a:pPr>
            <a:r>
              <a:rPr lang="pt-BR" b="1" dirty="0"/>
              <a:t>Conteúdo do Projeto - </a:t>
            </a:r>
            <a:r>
              <a:rPr lang="pt-BR" dirty="0"/>
              <a:t>Define regras para o </a:t>
            </a:r>
            <a:r>
              <a:rPr lang="pt-BR" b="1" u="sng" dirty="0"/>
              <a:t>funcionamento de empresas públicas</a:t>
            </a:r>
            <a:r>
              <a:rPr lang="pt-BR" dirty="0"/>
              <a:t>, sociedades de economia mista e suas subsidiárias que prestem serviços, produzam ou comercializem bens. As </a:t>
            </a:r>
            <a:r>
              <a:rPr lang="pt-BR" b="1" u="sng" dirty="0"/>
              <a:t>normas valerão para as empresas da União, dos estados e dos municípios</a:t>
            </a:r>
            <a:r>
              <a:rPr lang="pt-BR" dirty="0"/>
              <a:t>. Essas empresas deverão obedecer ao </a:t>
            </a:r>
            <a:r>
              <a:rPr lang="pt-BR" b="1" u="sng" dirty="0"/>
              <a:t>regime jurídico próprio das empresas privadas</a:t>
            </a:r>
            <a:r>
              <a:rPr lang="pt-BR" dirty="0"/>
              <a:t>, além das regulações contidas na proposta. A </a:t>
            </a:r>
            <a:r>
              <a:rPr lang="pt-BR" b="1" u="sng" dirty="0"/>
              <a:t>regra não se aplica às estatais prestadoras de serviço público</a:t>
            </a:r>
            <a:r>
              <a:rPr lang="pt-BR" dirty="0"/>
              <a:t>, que terão suas atividades reguladas predominantemente pelas normas de direito público. Cada </a:t>
            </a:r>
            <a:r>
              <a:rPr lang="pt-BR" b="1" u="sng" dirty="0"/>
              <a:t>empresa deverá ser criada por lei específica,</a:t>
            </a:r>
            <a:r>
              <a:rPr lang="pt-BR" dirty="0"/>
              <a:t> que incluirá as </a:t>
            </a:r>
            <a:r>
              <a:rPr lang="pt-BR" b="1" u="sng" dirty="0"/>
              <a:t>regras de seu funcionamento, quanto a ações, conselhos administrativos, mandatos de diretoria, e a participação dos acionistas não estatais.</a:t>
            </a:r>
            <a:r>
              <a:rPr lang="pt-BR" dirty="0"/>
              <a:t> Entre outras atividades, as estatais deverão promover a ampliação do acesso de consumidores a seus produtos e serviços e incentivar atividades artísticas, esportivas, culturais e comunitárias por meio de patrocínio ou realização direta. A </a:t>
            </a:r>
            <a:r>
              <a:rPr lang="pt-BR" b="1" u="sng" dirty="0"/>
              <a:t>contratação de empregados deverá ser feita por meio de concurso público</a:t>
            </a:r>
            <a:r>
              <a:rPr lang="pt-BR" dirty="0"/>
              <a:t>, e o </a:t>
            </a:r>
            <a:r>
              <a:rPr lang="pt-BR" b="1" u="sng" dirty="0"/>
              <a:t>contrato de trabalho será regido pela Consolidação das Leis do Trabalho </a:t>
            </a:r>
            <a:r>
              <a:rPr lang="pt-BR" dirty="0"/>
              <a:t>(CLT, Decreto-Lei 5.452/43). A remuneração dos agentes das empresas estatais não se sujeita aos limites constitucionais para o poder público, exceto se essas entidades receberem recursos estatais para o custeio de suas atividades. A </a:t>
            </a:r>
            <a:r>
              <a:rPr lang="pt-BR" b="1" dirty="0"/>
              <a:t>proposta autoriza a terceirização das atividades-fim da empresa</a:t>
            </a:r>
            <a:r>
              <a:rPr lang="pt-BR" dirty="0"/>
              <a:t>, desde que previamente justificada, mas exige licitação para compras e contratação de obras e serviços. Os procedimentos de licitação serão simplificados nos casos em que os contratos versem sobre a atividade-fim da estatal.</a:t>
            </a:r>
          </a:p>
          <a:p>
            <a:pPr algn="just">
              <a:buFont typeface="Wingdings" panose="05000000000000000000" pitchFamily="2" charset="2"/>
              <a:buChar char="v"/>
            </a:pPr>
            <a:r>
              <a:rPr lang="pt-BR" b="1" dirty="0"/>
              <a:t>Tramitação:</a:t>
            </a:r>
            <a:r>
              <a:rPr lang="pt-BR" dirty="0"/>
              <a:t> Aguardando parecer do relator, deputado André Figueiredo (PDT-CE), na Comissão de Trabalho, de Administração e Serviço Público (CTASP). Em seguida, será apreciado pelas Comissões de Desenvolvimento Econômico, Indústria, Comércio e Serviços (CDEICS), de Finanças e Tributação (CFT) e de Constituição e Justiça e de Cidadania (CCJC). E, pelo Plenário da Câmara dos Deputados. </a:t>
            </a:r>
          </a:p>
          <a:p>
            <a:pPr algn="just">
              <a:buFont typeface="Wingdings" panose="05000000000000000000" pitchFamily="2" charset="2"/>
              <a:buChar char="v"/>
            </a:pPr>
            <a:r>
              <a:rPr lang="pt-BR" b="1" dirty="0"/>
              <a:t>Apensados: </a:t>
            </a:r>
            <a:r>
              <a:rPr lang="pt-BR" dirty="0"/>
              <a:t>A matéria tramita em conjunto a outros seis (6) projetos de lei: PL 817/2015 (3), PL 848/2015, PL 1193/2015, PL 6225/2016; PL 2261/2015 e PL 4083/2015. </a:t>
            </a:r>
          </a:p>
          <a:p>
            <a:pPr marL="0" indent="0" algn="just">
              <a:buNone/>
            </a:pPr>
            <a:endParaRPr lang="pt-BR" dirty="0"/>
          </a:p>
        </p:txBody>
      </p:sp>
    </p:spTree>
    <p:extLst>
      <p:ext uri="{BB962C8B-B14F-4D97-AF65-F5344CB8AC3E}">
        <p14:creationId xmlns:p14="http://schemas.microsoft.com/office/powerpoint/2010/main" val="2171642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Calibri (Corpo)"/>
              </a:rPr>
              <a:t>Conselho de administração das empresas públicas</a:t>
            </a:r>
            <a:endParaRPr lang="pt-BR" dirty="0"/>
          </a:p>
        </p:txBody>
      </p:sp>
      <p:sp>
        <p:nvSpPr>
          <p:cNvPr id="3" name="Espaço Reservado para Conteúdo 2"/>
          <p:cNvSpPr>
            <a:spLocks noGrp="1"/>
          </p:cNvSpPr>
          <p:nvPr>
            <p:ph idx="1"/>
          </p:nvPr>
        </p:nvSpPr>
        <p:spPr>
          <a:xfrm>
            <a:off x="838200" y="1690688"/>
            <a:ext cx="10515600" cy="5037283"/>
          </a:xfrm>
        </p:spPr>
        <p:txBody>
          <a:bodyPr>
            <a:normAutofit fontScale="40000" lnSpcReduction="20000"/>
          </a:bodyPr>
          <a:lstStyle/>
          <a:p>
            <a:pPr marL="0" indent="0" algn="just">
              <a:buNone/>
            </a:pPr>
            <a:endParaRPr lang="pt-BR" b="1" i="1" dirty="0"/>
          </a:p>
          <a:p>
            <a:pPr marL="0" indent="0" algn="just">
              <a:buNone/>
            </a:pPr>
            <a:r>
              <a:rPr lang="pt-BR" sz="3000" b="1" i="1" dirty="0"/>
              <a:t>Estatuto jurídico das empresas estatais / Produção ou comercialização de bens e prestação de serviços</a:t>
            </a:r>
          </a:p>
          <a:p>
            <a:pPr marL="0" indent="0" algn="just">
              <a:buNone/>
            </a:pPr>
            <a:endParaRPr lang="pt-BR" b="1" i="1" dirty="0">
              <a:hlinkClick r:id="rId2"/>
            </a:endParaRPr>
          </a:p>
          <a:p>
            <a:pPr marL="0" indent="0" algn="just">
              <a:buNone/>
            </a:pPr>
            <a:r>
              <a:rPr lang="pt-BR" b="1" dirty="0">
                <a:hlinkClick r:id="rId2"/>
              </a:rPr>
              <a:t>PL 2261/2015</a:t>
            </a:r>
            <a:r>
              <a:rPr lang="pt-BR" b="1" dirty="0"/>
              <a:t> - </a:t>
            </a:r>
            <a:r>
              <a:rPr lang="pt-BR" b="1" i="1" dirty="0"/>
              <a:t>Regulamenta o art. 173, § 1º, da Constituição Federal para estabelecer o estatuto jurídico das empresas estatais que explorem atividade econômica de produção ou comercialização de bens ou de prestação de serviços.</a:t>
            </a:r>
            <a:endParaRPr lang="pt-BR" dirty="0"/>
          </a:p>
          <a:p>
            <a:pPr algn="just">
              <a:buFont typeface="Wingdings" panose="05000000000000000000" pitchFamily="2" charset="2"/>
              <a:buChar char="v"/>
            </a:pPr>
            <a:r>
              <a:rPr lang="pt-BR" b="1" dirty="0"/>
              <a:t>Autor: </a:t>
            </a:r>
            <a:r>
              <a:rPr lang="pt-BR" dirty="0"/>
              <a:t>deputado</a:t>
            </a:r>
            <a:r>
              <a:rPr lang="pt-BR" b="1" dirty="0"/>
              <a:t> </a:t>
            </a:r>
            <a:r>
              <a:rPr lang="pt-BR" dirty="0"/>
              <a:t>Beto Mansur  (PRB/SP)</a:t>
            </a:r>
          </a:p>
          <a:p>
            <a:pPr algn="just">
              <a:buFont typeface="Wingdings" panose="05000000000000000000" pitchFamily="2" charset="2"/>
              <a:buChar char="v"/>
            </a:pPr>
            <a:r>
              <a:rPr lang="pt-BR" b="1" dirty="0"/>
              <a:t>Conteúdo do Projeto – </a:t>
            </a:r>
            <a:r>
              <a:rPr lang="pt-BR" dirty="0"/>
              <a:t>Visa</a:t>
            </a:r>
            <a:r>
              <a:rPr lang="pt-BR" b="1" dirty="0"/>
              <a:t> </a:t>
            </a:r>
            <a:r>
              <a:rPr lang="pt-BR" dirty="0"/>
              <a:t>regulamentar o art. 173, § 1º, da Constituição Federal para estabelecer o estatuto jurídico das empresas estatais – empresas públicas, sociedades de economia mista e suas subsidiárias – que explorem atividade econômica de produção ou comercialização de bens ou de prestação de serviços. </a:t>
            </a:r>
            <a:r>
              <a:rPr lang="pt-BR" b="1" u="sng" dirty="0"/>
              <a:t>A empresa pública e a sociedade de economia mista serão constituídas sob a forma de sociedade anônima e, ressalvado o disposto nesta Lei, serão regidas pelas normas aplicáveis a esse tipo societário.</a:t>
            </a:r>
            <a:endParaRPr lang="pt-BR" dirty="0"/>
          </a:p>
          <a:p>
            <a:pPr algn="just">
              <a:buFont typeface="Wingdings" panose="05000000000000000000" pitchFamily="2" charset="2"/>
              <a:buChar char="v"/>
            </a:pPr>
            <a:r>
              <a:rPr lang="pt-BR" b="1" dirty="0"/>
              <a:t>Tramitação: </a:t>
            </a:r>
            <a:r>
              <a:rPr lang="pt-BR" dirty="0"/>
              <a:t>Tramitando apensado ao </a:t>
            </a:r>
            <a:r>
              <a:rPr lang="pt-BR" dirty="0">
                <a:hlinkClick r:id="rId3"/>
              </a:rPr>
              <a:t>PL 622/2011</a:t>
            </a:r>
            <a:r>
              <a:rPr lang="pt-BR" dirty="0"/>
              <a:t>, que aguarda parecer do relator, deputado André Figueiredo (PDT-CE), na Comissão de Trabalho, de Administração e Serviço Público (CTASP). Em seguida, será apreciado pelas Comissões de Desenvolvimento Econômico, Indústria, Comércio e Serviços (CDEICS), de Finanças e Tributação (CFT) e de Constituição e Justiça e de Cidadania (CCJC). E, pelo Plenário da Câmara dos Deputados. </a:t>
            </a:r>
          </a:p>
          <a:p>
            <a:pPr marL="0" indent="0" algn="just">
              <a:buNone/>
            </a:pPr>
            <a:endParaRPr lang="pt-BR" dirty="0"/>
          </a:p>
          <a:p>
            <a:pPr marL="0" indent="0" algn="just">
              <a:buNone/>
            </a:pPr>
            <a:r>
              <a:rPr lang="pt-BR" sz="3000" b="1" i="1" dirty="0"/>
              <a:t>Indicação para o conselho de administração e diretoria de empresa pública</a:t>
            </a:r>
          </a:p>
          <a:p>
            <a:pPr marL="0" indent="0" algn="just">
              <a:buNone/>
            </a:pPr>
            <a:endParaRPr lang="pt-BR" b="1" dirty="0">
              <a:hlinkClick r:id="rId4"/>
            </a:endParaRPr>
          </a:p>
          <a:p>
            <a:pPr marL="0" indent="0" algn="just">
              <a:buNone/>
            </a:pPr>
            <a:r>
              <a:rPr lang="pt-BR" b="1" dirty="0">
                <a:hlinkClick r:id="rId4"/>
              </a:rPr>
              <a:t>PL 6225/2016 </a:t>
            </a:r>
            <a:r>
              <a:rPr lang="pt-BR" b="1" dirty="0"/>
              <a:t>- </a:t>
            </a:r>
            <a:r>
              <a:rPr lang="pt-BR" b="1" i="1" dirty="0"/>
              <a:t>Altera a Lei nº 13.303, de 30 de junho de 2016, para reduzir o prazo de impedimento de indicação para o conselho de administração e diretoria de empresa pública e de sociedade de economia mista de pessoa que atuou como participante de estrutura decisória de partido político ou em trabalho vinculado a organização, estruturação e realização de campanha eleitoral</a:t>
            </a:r>
            <a:endParaRPr lang="pt-BR" b="1" dirty="0"/>
          </a:p>
          <a:p>
            <a:pPr algn="just">
              <a:buFont typeface="Wingdings" panose="05000000000000000000" pitchFamily="2" charset="2"/>
              <a:buChar char="v"/>
            </a:pPr>
            <a:r>
              <a:rPr lang="pt-BR" b="1" dirty="0"/>
              <a:t>Autor: </a:t>
            </a:r>
            <a:r>
              <a:rPr lang="pt-BR" dirty="0"/>
              <a:t>deputada</a:t>
            </a:r>
            <a:r>
              <a:rPr lang="pt-BR" b="1" dirty="0"/>
              <a:t> </a:t>
            </a:r>
            <a:r>
              <a:rPr lang="pt-BR" dirty="0"/>
              <a:t>Gorete Pereira – (PR/CE)</a:t>
            </a:r>
          </a:p>
          <a:p>
            <a:pPr algn="just">
              <a:buFont typeface="Wingdings" panose="05000000000000000000" pitchFamily="2" charset="2"/>
              <a:buChar char="v"/>
            </a:pPr>
            <a:r>
              <a:rPr lang="pt-BR" b="1" dirty="0"/>
              <a:t>Conteúdo do Projeto - </a:t>
            </a:r>
            <a:r>
              <a:rPr lang="pt-BR" dirty="0"/>
              <a:t>Reduz o prazo de impedimento de indicação para o conselho de administração e diretoria de empresa pública e de sociedade de economia mista, </a:t>
            </a:r>
            <a:r>
              <a:rPr lang="pt-BR" b="1" u="sng" dirty="0"/>
              <a:t>de 36 (trinta e seis) para 6 (seis) meses, de pessoa que atuou como participante de estrutura decisória de partido político ou em trabalho vinculado a organização, estruturação e realização de campanha eleitoral.</a:t>
            </a:r>
          </a:p>
          <a:p>
            <a:pPr algn="just"/>
            <a:r>
              <a:rPr lang="pt-BR" b="1" dirty="0"/>
              <a:t>Tramitação: </a:t>
            </a:r>
            <a:r>
              <a:rPr lang="pt-BR" dirty="0"/>
              <a:t>Tramita apensado ao </a:t>
            </a:r>
            <a:r>
              <a:rPr lang="pt-BR" dirty="0">
                <a:hlinkClick r:id="rId5"/>
              </a:rPr>
              <a:t>PL nº 817/2015</a:t>
            </a:r>
            <a:r>
              <a:rPr lang="pt-BR" dirty="0"/>
              <a:t>. Atualmente, aguarda parecer do relator, deputado André Figueiredo (PDT-CE), na Comissão de Trabalho, de Administração e Serviço Público (CTASP). Em seguida, segue para apreciação nas Comissões de Desenvolvimento Econômico, Indústria, Comércio e Serviços (CDEICS), de Finanças e Tributação (CFT) e de Constituição e Justiça e de Cidadania (CCJC). E, pelo Plenário da Câmara dos Deputados.</a:t>
            </a:r>
          </a:p>
        </p:txBody>
      </p:sp>
    </p:spTree>
    <p:extLst>
      <p:ext uri="{BB962C8B-B14F-4D97-AF65-F5344CB8AC3E}">
        <p14:creationId xmlns:p14="http://schemas.microsoft.com/office/powerpoint/2010/main" val="537062142"/>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739</TotalTime>
  <Words>3368</Words>
  <Application>Microsoft Office PowerPoint</Application>
  <PresentationFormat>Personalizar</PresentationFormat>
  <Paragraphs>270</Paragraphs>
  <Slides>31</Slides>
  <Notes>0</Notes>
  <HiddenSlides>0</HiddenSlides>
  <MMClips>0</MMClips>
  <ScaleCrop>false</ScaleCrop>
  <HeadingPairs>
    <vt:vector size="4" baseType="variant">
      <vt:variant>
        <vt:lpstr>Tema</vt:lpstr>
      </vt:variant>
      <vt:variant>
        <vt:i4>1</vt:i4>
      </vt:variant>
      <vt:variant>
        <vt:lpstr>Títulos de slides</vt:lpstr>
      </vt:variant>
      <vt:variant>
        <vt:i4>31</vt:i4>
      </vt:variant>
    </vt:vector>
  </HeadingPairs>
  <TitlesOfParts>
    <vt:vector size="32" baseType="lpstr">
      <vt:lpstr>Tema do Office</vt:lpstr>
      <vt:lpstr>Apresentação do PowerPoint</vt:lpstr>
      <vt:lpstr>Apresentação do PowerPoint</vt:lpstr>
      <vt:lpstr>Apresentação do PowerPoint</vt:lpstr>
      <vt:lpstr>Apresentação do PowerPoint</vt:lpstr>
      <vt:lpstr>Reforma Trabalhista – PL 6787/2016 – PLC 38/2017</vt:lpstr>
      <vt:lpstr>Reforma da Previdência - PEC 287/2016</vt:lpstr>
      <vt:lpstr>Conselho de administração das empresas públicas</vt:lpstr>
      <vt:lpstr>Conselho de administração das empresas públicas</vt:lpstr>
      <vt:lpstr>Conselho de administração das empresas públicas</vt:lpstr>
      <vt:lpstr>Conselho de administração das empresas públicas</vt:lpstr>
      <vt:lpstr>Conselho de administração das empresas públicas</vt:lpstr>
      <vt:lpstr>Conselho de administração das empresas públicas</vt:lpstr>
      <vt:lpstr>Conselho de administração das empresas públicas</vt:lpstr>
      <vt:lpstr>Conselho de administração das empresas públicas</vt:lpstr>
      <vt:lpstr>Fundos de Pensão</vt:lpstr>
      <vt:lpstr>Previdência Complementar</vt:lpstr>
      <vt:lpstr>Previdência Complementar</vt:lpstr>
      <vt:lpstr>Apresentação do PowerPoint</vt:lpstr>
      <vt:lpstr>Terceirização</vt:lpstr>
      <vt:lpstr>Fundos sociais</vt:lpstr>
      <vt:lpstr>Abertura do capital social de empresa pública</vt:lpstr>
      <vt:lpstr>Isonomia salarial</vt:lpstr>
      <vt:lpstr>Controle acionário de empresas estatais</vt:lpstr>
      <vt:lpstr>Imunidade tributária</vt:lpstr>
      <vt:lpstr>Conflito de interesses no exercício de cargo ou emprego do Poder Executivo federal</vt:lpstr>
      <vt:lpstr>Anistia de ex-empregados</vt:lpstr>
      <vt:lpstr>Banco do Brasil</vt:lpstr>
      <vt:lpstr>Petrobras</vt:lpstr>
      <vt:lpstr>Petrobras</vt:lpstr>
      <vt:lpstr>Petrobras</vt:lpstr>
      <vt:lpstr>Obrigado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Neuriberg Dias</dc:creator>
  <cp:lastModifiedBy>Bennet08</cp:lastModifiedBy>
  <cp:revision>148</cp:revision>
  <dcterms:created xsi:type="dcterms:W3CDTF">2017-05-25T14:22:55Z</dcterms:created>
  <dcterms:modified xsi:type="dcterms:W3CDTF">2017-06-07T17:34:24Z</dcterms:modified>
</cp:coreProperties>
</file>